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58" r:id="rId4"/>
    <p:sldId id="269" r:id="rId5"/>
    <p:sldId id="259" r:id="rId6"/>
    <p:sldId id="275" r:id="rId7"/>
    <p:sldId id="264" r:id="rId8"/>
    <p:sldId id="267" r:id="rId9"/>
    <p:sldId id="284" r:id="rId10"/>
    <p:sldId id="276" r:id="rId11"/>
    <p:sldId id="266" r:id="rId12"/>
    <p:sldId id="268" r:id="rId13"/>
    <p:sldId id="285" r:id="rId14"/>
    <p:sldId id="277" r:id="rId15"/>
    <p:sldId id="260" r:id="rId16"/>
    <p:sldId id="280" r:id="rId17"/>
    <p:sldId id="281" r:id="rId18"/>
    <p:sldId id="282" r:id="rId19"/>
    <p:sldId id="278" r:id="rId20"/>
    <p:sldId id="273" r:id="rId21"/>
    <p:sldId id="262" r:id="rId22"/>
    <p:sldId id="292" r:id="rId23"/>
    <p:sldId id="286" r:id="rId24"/>
    <p:sldId id="289" r:id="rId25"/>
    <p:sldId id="287" r:id="rId26"/>
    <p:sldId id="290" r:id="rId27"/>
    <p:sldId id="293" r:id="rId28"/>
    <p:sldId id="288" r:id="rId29"/>
    <p:sldId id="299" r:id="rId30"/>
    <p:sldId id="301" r:id="rId31"/>
    <p:sldId id="291" r:id="rId32"/>
    <p:sldId id="298" r:id="rId33"/>
    <p:sldId id="303" r:id="rId34"/>
    <p:sldId id="294" r:id="rId35"/>
    <p:sldId id="297" r:id="rId36"/>
    <p:sldId id="295" r:id="rId37"/>
    <p:sldId id="296" r:id="rId38"/>
    <p:sldId id="263" r:id="rId39"/>
    <p:sldId id="300" r:id="rId40"/>
    <p:sldId id="261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1965"/>
    <a:srgbClr val="003774"/>
    <a:srgbClr val="004A9C"/>
    <a:srgbClr val="3333CC"/>
    <a:srgbClr val="1E1E78"/>
    <a:srgbClr val="262696"/>
    <a:srgbClr val="5F5FD7"/>
    <a:srgbClr val="7C7CDE"/>
    <a:srgbClr val="0066D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638" autoAdjust="0"/>
  </p:normalViewPr>
  <p:slideViewPr>
    <p:cSldViewPr>
      <p:cViewPr>
        <p:scale>
          <a:sx n="80" d="100"/>
          <a:sy n="80" d="100"/>
        </p:scale>
        <p:origin x="-8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E965E-F81D-4AA6-9AA6-EF07993D310A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3F3CCC-5EA1-4081-A1C7-A27B4B2049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F3CCC-5EA1-4081-A1C7-A27B4B2049C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802.11p is not a standalone standard. It is intended to amend the overall IEEE 802.11 standard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F3CCC-5EA1-4081-A1C7-A27B4B2049C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F3CCC-5EA1-4081-A1C7-A27B4B2049C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802.11p is not a standalone standard. It is intended to amend the overall IEEE 802.11 standard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F3CCC-5EA1-4081-A1C7-A27B4B2049CD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802.11p is not a standalone standard. It is intended to amend the overall IEEE 802.11 standard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F3CCC-5EA1-4081-A1C7-A27B4B2049C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802.11p is not a standalone standard. It is intended to amend the overall IEEE 802.11 standard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F3CCC-5EA1-4081-A1C7-A27B4B2049CD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802.11p is not a standalone standard. It is intended to amend the overall IEEE 802.11 standard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F3CCC-5EA1-4081-A1C7-A27B4B2049C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802.11 &gt; ADHOC MAC : it can handle better high mobility</a:t>
            </a:r>
            <a:r>
              <a:rPr lang="en-US" baseline="0" dirty="0" smtClean="0"/>
              <a:t> and does not need time sync. The 802.11p amendment could represent a real solution, but was not yet published</a:t>
            </a:r>
          </a:p>
          <a:p>
            <a:r>
              <a:rPr lang="en-US" baseline="0" dirty="0" smtClean="0"/>
              <a:t>ADHOC MAC &gt; 802.11 : better </a:t>
            </a:r>
            <a:r>
              <a:rPr lang="en-US" baseline="0" dirty="0" err="1" smtClean="0"/>
              <a:t>QoS</a:t>
            </a:r>
            <a:r>
              <a:rPr lang="en-US" baseline="0" dirty="0" smtClean="0"/>
              <a:t> and RT capability, reliable transmissions in a two hop neighborhood; Problems when the number of vehicles in the same area is grater then the number of time slots</a:t>
            </a:r>
          </a:p>
          <a:p>
            <a:r>
              <a:rPr lang="en-US" baseline="0" dirty="0" smtClean="0"/>
              <a:t>Directional Antennas : could be a real solution for VANETs, but are “too complex and hard to manage in real implementations”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F3CCC-5EA1-4081-A1C7-A27B4B2049CD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F3CCC-5EA1-4081-A1C7-A27B4B2049CD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Active Safety – VANETs can help to prevent car accidents</a:t>
            </a:r>
          </a:p>
          <a:p>
            <a:r>
              <a:rPr lang="en-US" dirty="0" smtClean="0"/>
              <a:t>Traffic</a:t>
            </a:r>
            <a:r>
              <a:rPr lang="en-US" baseline="0" dirty="0" smtClean="0"/>
              <a:t> conditions – VANETs can help monitor the traffic and improve transport efficiency </a:t>
            </a:r>
            <a:endParaRPr lang="en-US" dirty="0" smtClean="0"/>
          </a:p>
          <a:p>
            <a:r>
              <a:rPr lang="en-US" dirty="0" smtClean="0"/>
              <a:t>Driving</a:t>
            </a:r>
            <a:r>
              <a:rPr lang="en-US" baseline="0" dirty="0" smtClean="0"/>
              <a:t> comfort – VANETs can provide driver assistance</a:t>
            </a:r>
          </a:p>
          <a:p>
            <a:r>
              <a:rPr lang="en-US" baseline="0" dirty="0" smtClean="0"/>
              <a:t>In the Introduction to this Seminar, </a:t>
            </a:r>
            <a:r>
              <a:rPr lang="en-US" baseline="0" dirty="0" err="1" smtClean="0"/>
              <a:t>proffesor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Schindelhauer</a:t>
            </a:r>
            <a:r>
              <a:rPr lang="en-US" baseline="0" dirty="0" smtClean="0"/>
              <a:t> stated that </a:t>
            </a:r>
            <a:r>
              <a:rPr lang="en-US" baseline="0" dirty="0" err="1" smtClean="0"/>
              <a:t>AdHoc</a:t>
            </a:r>
            <a:r>
              <a:rPr lang="en-US" baseline="0" dirty="0" smtClean="0"/>
              <a:t> Network are unknown to many people because there is no money to win form it. But in the area of VANETs the economical value can be very high.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F3CCC-5EA1-4081-A1C7-A27B4B2049C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Active Safety – VANETs can help to prevent car accidents</a:t>
            </a:r>
          </a:p>
          <a:p>
            <a:r>
              <a:rPr lang="en-US" dirty="0" smtClean="0"/>
              <a:t>Traffic</a:t>
            </a:r>
            <a:r>
              <a:rPr lang="en-US" baseline="0" dirty="0" smtClean="0"/>
              <a:t> conditions – VANETs can help monitor the traffic and improve transport efficiency </a:t>
            </a:r>
            <a:endParaRPr lang="en-US" dirty="0" smtClean="0"/>
          </a:p>
          <a:p>
            <a:r>
              <a:rPr lang="en-US" dirty="0" smtClean="0"/>
              <a:t>Driving</a:t>
            </a:r>
            <a:r>
              <a:rPr lang="en-US" baseline="0" dirty="0" smtClean="0"/>
              <a:t> comfort – VANETs can provide driver assistance</a:t>
            </a:r>
          </a:p>
          <a:p>
            <a:r>
              <a:rPr lang="en-US" baseline="0" dirty="0" smtClean="0"/>
              <a:t>In the Introduction to this Seminar, </a:t>
            </a:r>
            <a:r>
              <a:rPr lang="en-US" baseline="0" dirty="0" err="1" smtClean="0"/>
              <a:t>proffesor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Schindelhauer</a:t>
            </a:r>
            <a:r>
              <a:rPr lang="en-US" baseline="0" dirty="0" smtClean="0"/>
              <a:t> stated that </a:t>
            </a:r>
            <a:r>
              <a:rPr lang="en-US" baseline="0" dirty="0" err="1" smtClean="0"/>
              <a:t>AdHoc</a:t>
            </a:r>
            <a:r>
              <a:rPr lang="en-US" baseline="0" dirty="0" smtClean="0"/>
              <a:t> Network are unknown to many people because there is no money to win form it. But in the area of VANETs the economical value can be very high.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F3CCC-5EA1-4081-A1C7-A27B4B2049C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F3CCC-5EA1-4081-A1C7-A27B4B2049C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F3CCC-5EA1-4081-A1C7-A27B4B2049C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F3CCC-5EA1-4081-A1C7-A27B4B2049C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good</a:t>
            </a:r>
            <a:r>
              <a:rPr lang="en-US" baseline="0" dirty="0" smtClean="0"/>
              <a:t> MAC protocol should use these advantages.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F3CCC-5EA1-4081-A1C7-A27B4B2049C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F3CCC-5EA1-4081-A1C7-A27B4B2049C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SIFS = is calculated in such way that the transmitting</a:t>
            </a:r>
            <a:r>
              <a:rPr lang="en-US" baseline="0" dirty="0" smtClean="0"/>
              <a:t> station is able to switch back to receiver mode</a:t>
            </a:r>
          </a:p>
          <a:p>
            <a:r>
              <a:rPr lang="en-US" baseline="0" dirty="0" smtClean="0"/>
              <a:t>DIFS = used for a station willing to start transmission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F3CCC-5EA1-4081-A1C7-A27B4B2049C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01CBF-D63D-4C18-8824-AB794B44D573}" type="datetime1">
              <a:rPr lang="en-US" smtClean="0"/>
              <a:pPr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C7F4-EB90-4260-939C-A14564800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F937-E2DA-4802-A1B7-6F428A88E63F}" type="datetime1">
              <a:rPr lang="en-US" smtClean="0"/>
              <a:pPr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C7F4-EB90-4260-939C-A14564800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655C5-06F1-40A9-8288-34A458ED5465}" type="datetime1">
              <a:rPr lang="en-US" smtClean="0"/>
              <a:pPr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C7F4-EB90-4260-939C-A14564800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C1DE9-E9C8-4CBC-9DF6-D82CBBA39037}" type="datetime1">
              <a:rPr lang="en-US" smtClean="0"/>
              <a:pPr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C7F4-EB90-4260-939C-A14564800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50C0-BFF5-488A-AA8B-6A577B83B241}" type="datetime1">
              <a:rPr lang="en-US" smtClean="0"/>
              <a:pPr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C7F4-EB90-4260-939C-A14564800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FC3D-E563-4034-8D3E-0A39CF305CAF}" type="datetime1">
              <a:rPr lang="en-US" smtClean="0"/>
              <a:pPr/>
              <a:t>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C7F4-EB90-4260-939C-A14564800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4DDB-9EBE-460E-8341-12D8F34B5949}" type="datetime1">
              <a:rPr lang="en-US" smtClean="0"/>
              <a:pPr/>
              <a:t>2/16/2010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C7F4-EB90-4260-939C-A14564800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8CA9-5959-41D2-8A90-8AA7BD6318BB}" type="datetime1">
              <a:rPr lang="en-US" smtClean="0"/>
              <a:pPr/>
              <a:t>2/16/2010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C7F4-EB90-4260-939C-A14564800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9C6B-3CC1-47FD-8E86-086152BE6F49}" type="datetime1">
              <a:rPr lang="en-US" smtClean="0"/>
              <a:pPr/>
              <a:t>2/16/2010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C7F4-EB90-4260-939C-A14564800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FE637-9C27-40BE-9798-FE5724FEDF65}" type="datetime1">
              <a:rPr lang="en-US" smtClean="0"/>
              <a:pPr/>
              <a:t>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C7F4-EB90-4260-939C-A14564800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2844-F007-4B31-8F5D-1A5BAE8B4DE3}" type="datetime1">
              <a:rPr lang="en-US" smtClean="0"/>
              <a:pPr/>
              <a:t>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C7F4-EB90-4260-939C-A14564800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8EEED-4144-4E68-84D6-80F2E3287E30}" type="datetime1">
              <a:rPr lang="en-US" smtClean="0"/>
              <a:pPr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FC7F4-EB90-4260-939C-A14564800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14282" y="1071546"/>
            <a:ext cx="8715436" cy="785818"/>
            <a:chOff x="214282" y="1428736"/>
            <a:chExt cx="8715436" cy="785818"/>
          </a:xfrm>
        </p:grpSpPr>
        <p:sp>
          <p:nvSpPr>
            <p:cNvPr id="9" name="Rounded Rectangle 8"/>
            <p:cNvSpPr/>
            <p:nvPr/>
          </p:nvSpPr>
          <p:spPr>
            <a:xfrm>
              <a:off x="214282" y="1428736"/>
              <a:ext cx="8715436" cy="785818"/>
            </a:xfrm>
            <a:prstGeom prst="roundRect">
              <a:avLst/>
            </a:prstGeom>
            <a:solidFill>
              <a:srgbClr val="003774"/>
            </a:solidFill>
            <a:ln>
              <a:noFill/>
            </a:ln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4282" y="1538811"/>
              <a:ext cx="87154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MAC Protocols for VANETs</a:t>
              </a:r>
              <a:endParaRPr lang="en-US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85720" y="2469245"/>
            <a:ext cx="85725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Alexandru</a:t>
            </a:r>
            <a:r>
              <a:rPr lang="en-US" dirty="0" smtClean="0"/>
              <a:t> Oprea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Department of Computer Science</a:t>
            </a:r>
          </a:p>
          <a:p>
            <a:pPr algn="ctr"/>
            <a:r>
              <a:rPr lang="en-US" dirty="0" smtClean="0"/>
              <a:t>University of Freiburg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16</a:t>
            </a:r>
            <a:r>
              <a:rPr lang="en-US" baseline="30000" dirty="0" smtClean="0"/>
              <a:t>th</a:t>
            </a:r>
            <a:r>
              <a:rPr lang="en-US" dirty="0" smtClean="0"/>
              <a:t> February 2010</a:t>
            </a:r>
          </a:p>
          <a:p>
            <a:pPr algn="ctr"/>
            <a:r>
              <a:rPr lang="en-US" dirty="0" smtClean="0"/>
              <a:t>Ad Hoc Networks Seminar</a:t>
            </a:r>
            <a:endParaRPr lang="en-US" dirty="0"/>
          </a:p>
        </p:txBody>
      </p:sp>
      <p:pic>
        <p:nvPicPr>
          <p:cNvPr id="13" name="Picture 12" descr="uf-logo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6182" y="4786322"/>
            <a:ext cx="1500198" cy="1500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 anchor="ctr"/>
          <a:lstStyle/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What is a VANET?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Motivation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/>
              <a:t>Introduction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Media access in MANETs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MAC Protocols for VANETs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Qualitative comparison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Conclusions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Outline</a:t>
            </a:r>
            <a:endParaRPr lang="en-US" sz="28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10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214974"/>
          </a:xfrm>
        </p:spPr>
        <p:txBody>
          <a:bodyPr anchor="ctr"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Properties of VANETs:</a:t>
            </a:r>
          </a:p>
          <a:p>
            <a:pPr>
              <a:spcBef>
                <a:spcPts val="600"/>
              </a:spcBef>
              <a:spcAft>
                <a:spcPts val="1200"/>
              </a:spcAft>
              <a:buNone/>
            </a:pPr>
            <a:endParaRPr lang="en-US" dirty="0" smtClean="0"/>
          </a:p>
          <a:p>
            <a:pPr>
              <a:buSzPct val="80000"/>
              <a:buBlip>
                <a:blip r:embed="rId3"/>
              </a:buBlip>
            </a:pPr>
            <a:r>
              <a:rPr lang="en-US" sz="2400" dirty="0" smtClean="0"/>
              <a:t>decentralized</a:t>
            </a:r>
          </a:p>
          <a:p>
            <a:pPr>
              <a:buSzPct val="80000"/>
              <a:buBlip>
                <a:blip r:embed="rId3"/>
              </a:buBlip>
            </a:pPr>
            <a:r>
              <a:rPr lang="en-US" sz="2400" dirty="0" smtClean="0"/>
              <a:t>self-organizing</a:t>
            </a:r>
          </a:p>
          <a:p>
            <a:pPr>
              <a:buSzPct val="80000"/>
              <a:buNone/>
            </a:pPr>
            <a:endParaRPr lang="en-US" sz="2400" dirty="0" smtClean="0"/>
          </a:p>
          <a:p>
            <a:pPr>
              <a:buSzPct val="80000"/>
              <a:buBlip>
                <a:blip r:embed="rId3"/>
              </a:buBlip>
            </a:pPr>
            <a:r>
              <a:rPr lang="en-US" sz="2400" dirty="0" smtClean="0"/>
              <a:t>network nodes = cars</a:t>
            </a:r>
          </a:p>
          <a:p>
            <a:pPr>
              <a:buSzPct val="80000"/>
              <a:buNone/>
            </a:pPr>
            <a:endParaRPr lang="en-US" sz="24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Introduction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11</a:t>
            </a:fld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928926" y="3071810"/>
            <a:ext cx="2214578" cy="785818"/>
            <a:chOff x="2928926" y="2357430"/>
            <a:chExt cx="2214578" cy="785818"/>
          </a:xfrm>
        </p:grpSpPr>
        <p:sp>
          <p:nvSpPr>
            <p:cNvPr id="11" name="Right Brace 10"/>
            <p:cNvSpPr/>
            <p:nvPr/>
          </p:nvSpPr>
          <p:spPr>
            <a:xfrm>
              <a:off x="2928926" y="2357430"/>
              <a:ext cx="142876" cy="785818"/>
            </a:xfrm>
            <a:prstGeom prst="rightBrace">
              <a:avLst>
                <a:gd name="adj1" fmla="val 40194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14678" y="2538707"/>
              <a:ext cx="19288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MANETs</a:t>
              </a:r>
              <a:endParaRPr lang="en-US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48"/>
          <p:cNvGrpSpPr/>
          <p:nvPr/>
        </p:nvGrpSpPr>
        <p:grpSpPr>
          <a:xfrm>
            <a:off x="785786" y="4589867"/>
            <a:ext cx="3714776" cy="1410901"/>
            <a:chOff x="785786" y="4589867"/>
            <a:chExt cx="3714776" cy="1410901"/>
          </a:xfrm>
        </p:grpSpPr>
        <p:pic>
          <p:nvPicPr>
            <p:cNvPr id="16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82592" y="4684642"/>
              <a:ext cx="526223" cy="2968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7" name="Picture 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548715" y="5748360"/>
              <a:ext cx="456437" cy="2524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9" name="Line 11"/>
            <p:cNvSpPr>
              <a:spLocks noChangeAspect="1" noChangeShapeType="1"/>
            </p:cNvSpPr>
            <p:nvPr/>
          </p:nvSpPr>
          <p:spPr bwMode="auto">
            <a:xfrm flipV="1">
              <a:off x="1184795" y="4797339"/>
              <a:ext cx="556225" cy="47192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stealth" w="med" len="lg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2"/>
            <p:cNvSpPr>
              <a:spLocks noChangeAspect="1" noChangeShapeType="1"/>
            </p:cNvSpPr>
            <p:nvPr/>
          </p:nvSpPr>
          <p:spPr bwMode="auto">
            <a:xfrm flipV="1">
              <a:off x="2643186" y="4973109"/>
              <a:ext cx="442291" cy="234378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stealth" w="med" len="lg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3"/>
            <p:cNvSpPr>
              <a:spLocks noChangeAspect="1" noChangeShapeType="1"/>
            </p:cNvSpPr>
            <p:nvPr/>
          </p:nvSpPr>
          <p:spPr bwMode="auto">
            <a:xfrm>
              <a:off x="2696254" y="5498057"/>
              <a:ext cx="371480" cy="201085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stealth" w="med" len="lg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4"/>
            <p:cNvSpPr>
              <a:spLocks noChangeAspect="1" noChangeShapeType="1"/>
            </p:cNvSpPr>
            <p:nvPr/>
          </p:nvSpPr>
          <p:spPr bwMode="auto">
            <a:xfrm flipV="1">
              <a:off x="2011753" y="5432250"/>
              <a:ext cx="294232" cy="40625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stealth" w="med" len="lg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5"/>
            <p:cNvSpPr>
              <a:spLocks noChangeAspect="1" noChangeShapeType="1"/>
            </p:cNvSpPr>
            <p:nvPr/>
          </p:nvSpPr>
          <p:spPr bwMode="auto">
            <a:xfrm>
              <a:off x="1129057" y="5143784"/>
              <a:ext cx="441348" cy="576931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stealth" w="med" len="lg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17"/>
            <p:cNvSpPr>
              <a:spLocks noChangeAspect="1" noChangeShapeType="1"/>
            </p:cNvSpPr>
            <p:nvPr/>
          </p:nvSpPr>
          <p:spPr bwMode="auto">
            <a:xfrm>
              <a:off x="2060792" y="4973109"/>
              <a:ext cx="294232" cy="234378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stealth" w="med" len="lg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18"/>
            <p:cNvSpPr>
              <a:spLocks noChangeAspect="1" noChangeShapeType="1"/>
            </p:cNvSpPr>
            <p:nvPr/>
          </p:nvSpPr>
          <p:spPr bwMode="auto">
            <a:xfrm flipH="1">
              <a:off x="3704557" y="5296971"/>
              <a:ext cx="539425" cy="522844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stealth" w="med" len="lg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pic>
          <p:nvPicPr>
            <p:cNvPr id="27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20803" y="5699141"/>
              <a:ext cx="526223" cy="2968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29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24774" y="5196429"/>
              <a:ext cx="526223" cy="2968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31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74339" y="4995344"/>
              <a:ext cx="526223" cy="2968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2" name="Line 13"/>
            <p:cNvSpPr>
              <a:spLocks noChangeAspect="1" noChangeShapeType="1"/>
            </p:cNvSpPr>
            <p:nvPr/>
          </p:nvSpPr>
          <p:spPr bwMode="auto">
            <a:xfrm>
              <a:off x="3598420" y="4894802"/>
              <a:ext cx="371480" cy="201085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stealth" w="med" len="lg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15"/>
            <p:cNvSpPr>
              <a:spLocks noChangeAspect="1" noChangeShapeType="1"/>
            </p:cNvSpPr>
            <p:nvPr/>
          </p:nvSpPr>
          <p:spPr bwMode="auto">
            <a:xfrm rot="12660000">
              <a:off x="3141404" y="5057379"/>
              <a:ext cx="411941" cy="538489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stealth" w="med" len="lg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pic>
          <p:nvPicPr>
            <p:cNvPr id="47" name="Picture 17" descr="D:\Car\cc_2010HYU008a_640_SAZ.png"/>
            <p:cNvPicPr>
              <a:picLocks noChangeAspect="1" noChangeArrowheads="1"/>
            </p:cNvPicPr>
            <p:nvPr/>
          </p:nvPicPr>
          <p:blipFill>
            <a:blip r:embed="rId5" cstate="print">
              <a:lum/>
            </a:blip>
            <a:srcRect/>
            <a:stretch>
              <a:fillRect/>
            </a:stretch>
          </p:blipFill>
          <p:spPr bwMode="auto">
            <a:xfrm>
              <a:off x="3000364" y="4589867"/>
              <a:ext cx="642942" cy="482207"/>
            </a:xfrm>
            <a:prstGeom prst="rect">
              <a:avLst/>
            </a:prstGeom>
            <a:noFill/>
            <a:scene3d>
              <a:camera prst="orthographicFront">
                <a:rot lat="0" lon="10800000" rev="0"/>
              </a:camera>
              <a:lightRig rig="threePt" dir="t"/>
            </a:scene3d>
          </p:spPr>
        </p:pic>
        <p:pic>
          <p:nvPicPr>
            <p:cNvPr id="48" name="Picture 17" descr="D:\Car\cc_2010HYU008a_640_SAZ.png"/>
            <p:cNvPicPr>
              <a:picLocks noChangeAspect="1" noChangeArrowheads="1"/>
            </p:cNvPicPr>
            <p:nvPr/>
          </p:nvPicPr>
          <p:blipFill>
            <a:blip r:embed="rId5" cstate="print">
              <a:lum/>
            </a:blip>
            <a:srcRect/>
            <a:stretch>
              <a:fillRect/>
            </a:stretch>
          </p:blipFill>
          <p:spPr bwMode="auto">
            <a:xfrm>
              <a:off x="785786" y="4732743"/>
              <a:ext cx="642942" cy="482207"/>
            </a:xfrm>
            <a:prstGeom prst="rect">
              <a:avLst/>
            </a:prstGeom>
            <a:noFill/>
            <a:scene3d>
              <a:camera prst="orthographicFront">
                <a:rot lat="0" lon="10800000" rev="0"/>
              </a:camera>
              <a:lightRig rig="threePt" dir="t"/>
            </a:scene3d>
          </p:spPr>
        </p:pic>
      </p:grpSp>
      <p:sp>
        <p:nvSpPr>
          <p:cNvPr id="38" name="Rectangle 37"/>
          <p:cNvSpPr/>
          <p:nvPr/>
        </p:nvSpPr>
        <p:spPr>
          <a:xfrm>
            <a:off x="-32" y="4572008"/>
            <a:ext cx="9144000" cy="1500198"/>
          </a:xfrm>
          <a:prstGeom prst="rect">
            <a:avLst/>
          </a:prstGeom>
          <a:ln w="38100">
            <a:solidFill>
              <a:srgbClr val="003774"/>
            </a:solidFill>
          </a:ln>
          <a:scene3d>
            <a:camera prst="orthographicFront"/>
            <a:lightRig rig="glow" dir="t"/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47739" y="1214422"/>
            <a:ext cx="350591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Introduction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12</a:t>
            </a:fld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00427" y="3000372"/>
            <a:ext cx="3357259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9" name="Rectangle 38"/>
          <p:cNvSpPr/>
          <p:nvPr/>
        </p:nvSpPr>
        <p:spPr>
          <a:xfrm>
            <a:off x="0" y="2786058"/>
            <a:ext cx="9144000" cy="1500198"/>
          </a:xfrm>
          <a:prstGeom prst="rect">
            <a:avLst/>
          </a:prstGeom>
          <a:ln w="38100">
            <a:solidFill>
              <a:srgbClr val="003774"/>
            </a:solidFill>
          </a:ln>
          <a:scene3d>
            <a:camera prst="orthographicFront"/>
            <a:lightRig rig="glow" dir="t"/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-32" y="1000108"/>
            <a:ext cx="9144000" cy="1500198"/>
          </a:xfrm>
          <a:prstGeom prst="rect">
            <a:avLst/>
          </a:prstGeom>
          <a:ln w="38100">
            <a:solidFill>
              <a:srgbClr val="003774"/>
            </a:solidFill>
          </a:ln>
          <a:scene3d>
            <a:camera prst="orthographicFront"/>
            <a:lightRig rig="glow" dir="t"/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786182" y="6286520"/>
            <a:ext cx="5357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i="1" dirty="0" smtClean="0"/>
              <a:t>Source: http://petsymposium.org/2005/workshop/talks/VANET-privacy-final-official.ppt</a:t>
            </a:r>
            <a:endParaRPr lang="en-US" sz="1100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6429388" y="1000108"/>
            <a:ext cx="2714612" cy="369332"/>
          </a:xfrm>
          <a:prstGeom prst="rect">
            <a:avLst/>
          </a:prstGeom>
          <a:solidFill>
            <a:srgbClr val="00377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Cellular Networks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429388" y="2773916"/>
            <a:ext cx="2714612" cy="369332"/>
          </a:xfrm>
          <a:prstGeom prst="rect">
            <a:avLst/>
          </a:prstGeom>
          <a:solidFill>
            <a:srgbClr val="00377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MANETs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429388" y="4559866"/>
            <a:ext cx="2714612" cy="369332"/>
          </a:xfrm>
          <a:prstGeom prst="rect">
            <a:avLst/>
          </a:prstGeom>
          <a:solidFill>
            <a:srgbClr val="00377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VANETs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429388" y="1428736"/>
            <a:ext cx="2714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mobile</a:t>
            </a:r>
          </a:p>
          <a:p>
            <a:r>
              <a:rPr lang="en-US" dirty="0" smtClean="0"/>
              <a:t>- centralized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429388" y="3202544"/>
            <a:ext cx="2714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mobile</a:t>
            </a:r>
          </a:p>
          <a:p>
            <a:r>
              <a:rPr lang="en-US" dirty="0" smtClean="0"/>
              <a:t>- decentralized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6429388" y="4997247"/>
            <a:ext cx="27146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mobile</a:t>
            </a:r>
          </a:p>
          <a:p>
            <a:pPr>
              <a:buFontTx/>
              <a:buChar char="-"/>
            </a:pPr>
            <a:r>
              <a:rPr lang="en-US" dirty="0" smtClean="0"/>
              <a:t> decentralized</a:t>
            </a:r>
          </a:p>
          <a:p>
            <a:pPr>
              <a:buFontTx/>
              <a:buChar char="-"/>
            </a:pPr>
            <a:r>
              <a:rPr lang="en-US" dirty="0" smtClean="0"/>
              <a:t> nodes = cars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/>
      <p:bldP spid="45" grpId="0"/>
      <p:bldP spid="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57850"/>
          </a:xfrm>
        </p:spPr>
        <p:txBody>
          <a:bodyPr anchor="ctr"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dirty="0" smtClean="0"/>
              <a:t>Differences to MANETs:</a:t>
            </a:r>
            <a:endParaRPr lang="en-US" sz="2400" dirty="0" smtClean="0"/>
          </a:p>
          <a:p>
            <a:pPr>
              <a:buSzPct val="80000"/>
              <a:buBlip>
                <a:blip r:embed="rId3"/>
              </a:buBlip>
            </a:pPr>
            <a:r>
              <a:rPr lang="en-US" sz="2400" dirty="0" smtClean="0"/>
              <a:t>restricted mobility (highways and roads)</a:t>
            </a:r>
          </a:p>
          <a:p>
            <a:pPr>
              <a:buSzPct val="80000"/>
              <a:buBlip>
                <a:blip r:embed="rId3"/>
              </a:buBlip>
            </a:pPr>
            <a:r>
              <a:rPr lang="en-US" sz="2400" dirty="0" smtClean="0"/>
              <a:t>fast topology changes (network nodes move at high speeds)</a:t>
            </a:r>
          </a:p>
          <a:p>
            <a:pPr>
              <a:buSzPct val="80000"/>
              <a:buBlip>
                <a:blip r:embed="rId3"/>
              </a:buBlip>
            </a:pPr>
            <a:r>
              <a:rPr lang="en-US" sz="2400" dirty="0" smtClean="0"/>
              <a:t>no power and storage limitations</a:t>
            </a:r>
          </a:p>
          <a:p>
            <a:pPr>
              <a:buSzPct val="80000"/>
              <a:buBlip>
                <a:blip r:embed="rId3"/>
              </a:buBlip>
            </a:pPr>
            <a:r>
              <a:rPr lang="en-US" sz="2400" dirty="0" smtClean="0"/>
              <a:t>nodes are aware of their position (via GPS)</a:t>
            </a:r>
          </a:p>
          <a:p>
            <a:pPr>
              <a:buSzPct val="80000"/>
              <a:buNone/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1200"/>
              </a:spcAft>
              <a:buSzPct val="80000"/>
              <a:buNone/>
            </a:pPr>
            <a:r>
              <a:rPr lang="en-US" dirty="0" smtClean="0"/>
              <a:t>Requirements:</a:t>
            </a:r>
          </a:p>
          <a:p>
            <a:pPr>
              <a:buSzPct val="80000"/>
              <a:buBlip>
                <a:blip r:embed="rId3"/>
              </a:buBlip>
            </a:pPr>
            <a:r>
              <a:rPr lang="en-US" sz="2400" dirty="0" smtClean="0"/>
              <a:t>high reliability </a:t>
            </a:r>
          </a:p>
          <a:p>
            <a:pPr>
              <a:buSzPct val="80000"/>
              <a:buBlip>
                <a:blip r:embed="rId3"/>
              </a:buBlip>
            </a:pPr>
            <a:r>
              <a:rPr lang="en-US" sz="2400" dirty="0" smtClean="0"/>
              <a:t>low latency</a:t>
            </a:r>
          </a:p>
          <a:p>
            <a:pPr>
              <a:buSzPct val="80000"/>
              <a:buNone/>
            </a:pPr>
            <a:endParaRPr lang="en-US" sz="2400" dirty="0" smtClean="0"/>
          </a:p>
          <a:p>
            <a:pPr>
              <a:buSzPct val="80000"/>
              <a:buNone/>
            </a:pPr>
            <a:r>
              <a:rPr lang="en-US" sz="2000" dirty="0" err="1" smtClean="0"/>
              <a:t>eg</a:t>
            </a:r>
            <a:r>
              <a:rPr lang="en-US" sz="2000" dirty="0" smtClean="0"/>
              <a:t>. Vehicle Infrastructure Integration (VII) from the US: information about an accident should  be communicated within half a second to all vehicles in 500m range.</a:t>
            </a:r>
          </a:p>
          <a:p>
            <a:pPr>
              <a:buSzPct val="80000"/>
              <a:buNone/>
            </a:pPr>
            <a:endParaRPr lang="en-US" sz="24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Introduction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13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 anchor="ctr"/>
          <a:lstStyle/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What is a VANET?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Motivation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/>
              <a:t>Media access in MANETs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MAC Protocols for VANETs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Qualitative comparison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Conclusions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Outline</a:t>
            </a:r>
            <a:endParaRPr lang="en-US" sz="28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14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Major problems</a:t>
            </a:r>
          </a:p>
          <a:p>
            <a:pPr>
              <a:buSzPct val="80000"/>
              <a:buNone/>
            </a:pPr>
            <a:endParaRPr lang="en-US" sz="2800" dirty="0" smtClean="0"/>
          </a:p>
          <a:p>
            <a:pPr>
              <a:buSzPct val="80000"/>
              <a:buBlip>
                <a:blip r:embed="rId2"/>
              </a:buBlip>
            </a:pPr>
            <a:r>
              <a:rPr lang="en-US" sz="2800" dirty="0" smtClean="0"/>
              <a:t>transmission collisions</a:t>
            </a:r>
            <a:endParaRPr lang="ro-RO" sz="2800" dirty="0" smtClean="0"/>
          </a:p>
          <a:p>
            <a:pPr>
              <a:buSzPct val="80000"/>
              <a:buBlip>
                <a:blip r:embed="rId2"/>
              </a:buBlip>
            </a:pPr>
            <a:r>
              <a:rPr lang="en-US" sz="2800" dirty="0" smtClean="0"/>
              <a:t>hidden terminal problem</a:t>
            </a:r>
            <a:endParaRPr lang="ro-RO" sz="2800" dirty="0" smtClean="0"/>
          </a:p>
          <a:p>
            <a:pPr>
              <a:buSzPct val="80000"/>
              <a:buBlip>
                <a:blip r:embed="rId2"/>
              </a:buBlip>
            </a:pPr>
            <a:r>
              <a:rPr lang="en-US" sz="2800" dirty="0" smtClean="0"/>
              <a:t>exposed terminal problem</a:t>
            </a:r>
            <a:endParaRPr lang="ro-RO" sz="28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Media access in MANETs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15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Transmission collisions</a:t>
            </a:r>
          </a:p>
          <a:p>
            <a:pPr>
              <a:buNone/>
            </a:pPr>
            <a:endParaRPr lang="ro-RO" sz="2400" dirty="0" smtClean="0"/>
          </a:p>
          <a:p>
            <a:pPr>
              <a:buSzPct val="80000"/>
              <a:buBlip>
                <a:blip r:embed="rId2"/>
              </a:buBlip>
            </a:pPr>
            <a:r>
              <a:rPr lang="en-US" sz="2000" dirty="0" smtClean="0"/>
              <a:t>shared communication medium</a:t>
            </a:r>
          </a:p>
          <a:p>
            <a:pPr>
              <a:buSzPct val="80000"/>
              <a:buBlip>
                <a:blip r:embed="rId2"/>
              </a:buBlip>
            </a:pPr>
            <a:r>
              <a:rPr lang="en-US" sz="2000" dirty="0" smtClean="0"/>
              <a:t>two terminals (A,B) try to transmit at the same time to a third terminal (C)</a:t>
            </a:r>
          </a:p>
          <a:p>
            <a:pPr>
              <a:buSzPct val="80000"/>
              <a:buBlip>
                <a:blip r:embed="rId2"/>
              </a:buBlip>
            </a:pPr>
            <a:r>
              <a:rPr lang="en-US" sz="2000" dirty="0" smtClean="0"/>
              <a:t>solution: terminals should be aware of ongoing transmissions</a:t>
            </a:r>
          </a:p>
          <a:p>
            <a:pPr>
              <a:buSzPct val="80000"/>
              <a:buNone/>
            </a:pPr>
            <a:endParaRPr lang="en-US" sz="2400" dirty="0" smtClean="0"/>
          </a:p>
          <a:p>
            <a:pPr>
              <a:buSzPct val="80000"/>
              <a:buNone/>
            </a:pPr>
            <a:endParaRPr lang="ro-RO" sz="24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Media access in MANETs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16</a:t>
            </a:fld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857224" y="4404462"/>
            <a:ext cx="1625946" cy="1200150"/>
            <a:chOff x="1714480" y="3571876"/>
            <a:chExt cx="1828800" cy="1466850"/>
          </a:xfrm>
        </p:grpSpPr>
        <p:pic>
          <p:nvPicPr>
            <p:cNvPr id="12" name="Picture 11" descr="C:\Documents and Settings\Alex\Local Settings\Temporary Internet Files\Content.IE5\SP1HJ6M9\MCj03984450000[1].wmf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14480" y="3571876"/>
              <a:ext cx="1828800" cy="1466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2130229" y="4064898"/>
              <a:ext cx="1000132" cy="714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/>
                <a:t>A</a:t>
              </a:r>
              <a:endParaRPr lang="en-US" sz="3200" b="1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675092" y="4404462"/>
            <a:ext cx="1625946" cy="1200150"/>
            <a:chOff x="6100786" y="4319604"/>
            <a:chExt cx="1828800" cy="1466850"/>
          </a:xfrm>
        </p:grpSpPr>
        <p:pic>
          <p:nvPicPr>
            <p:cNvPr id="15" name="Picture 14" descr="C:\Documents and Settings\Alex\Local Settings\Temporary Internet Files\Content.IE5\SP1HJ6M9\MCj03984450000[1].wmf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00786" y="4319604"/>
              <a:ext cx="1828800" cy="1466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TextBox 15"/>
            <p:cNvSpPr txBox="1"/>
            <p:nvPr/>
          </p:nvSpPr>
          <p:spPr>
            <a:xfrm>
              <a:off x="6513705" y="4818574"/>
              <a:ext cx="1000132" cy="714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/>
                <a:t>B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816963" y="4872056"/>
            <a:ext cx="1625946" cy="1200150"/>
            <a:chOff x="3743332" y="71414"/>
            <a:chExt cx="1828800" cy="1466850"/>
          </a:xfrm>
        </p:grpSpPr>
        <p:pic>
          <p:nvPicPr>
            <p:cNvPr id="18" name="Picture 17" descr="C:\Documents and Settings\Alex\Local Settings\Temporary Internet Files\Content.IE5\SP1HJ6M9\MCj03984450000[1].wmf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43332" y="71414"/>
              <a:ext cx="1828800" cy="1466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TextBox 18"/>
            <p:cNvSpPr txBox="1"/>
            <p:nvPr/>
          </p:nvSpPr>
          <p:spPr>
            <a:xfrm>
              <a:off x="4143372" y="565095"/>
              <a:ext cx="1000132" cy="714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/>
                <a:t>C</a:t>
              </a:r>
              <a:endParaRPr lang="en-US" sz="4000" b="1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403433" y="4143380"/>
            <a:ext cx="5970312" cy="1450741"/>
            <a:chOff x="1403433" y="4143380"/>
            <a:chExt cx="5970312" cy="1450741"/>
          </a:xfrm>
        </p:grpSpPr>
        <p:sp>
          <p:nvSpPr>
            <p:cNvPr id="24" name="Explosion 1 23"/>
            <p:cNvSpPr/>
            <p:nvPr/>
          </p:nvSpPr>
          <p:spPr>
            <a:xfrm>
              <a:off x="3816963" y="4260279"/>
              <a:ext cx="1079737" cy="993638"/>
            </a:xfrm>
            <a:prstGeom prst="irregularSeal1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Arc 19"/>
            <p:cNvSpPr/>
            <p:nvPr/>
          </p:nvSpPr>
          <p:spPr>
            <a:xfrm>
              <a:off x="1403433" y="4179648"/>
              <a:ext cx="2794614" cy="1414473"/>
            </a:xfrm>
            <a:prstGeom prst="arc">
              <a:avLst>
                <a:gd name="adj1" fmla="val 10852091"/>
                <a:gd name="adj2" fmla="val 21521936"/>
              </a:avLst>
            </a:prstGeom>
            <a:ln w="76200">
              <a:headEnd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Arc 21"/>
            <p:cNvSpPr/>
            <p:nvPr/>
          </p:nvSpPr>
          <p:spPr>
            <a:xfrm>
              <a:off x="4452103" y="4143380"/>
              <a:ext cx="2921642" cy="1450741"/>
            </a:xfrm>
            <a:prstGeom prst="arc">
              <a:avLst>
                <a:gd name="adj1" fmla="val 10852091"/>
                <a:gd name="adj2" fmla="val 21521936"/>
              </a:avLst>
            </a:prstGeom>
            <a:ln w="76200"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Hidden terminal problem</a:t>
            </a:r>
          </a:p>
          <a:p>
            <a:pPr>
              <a:buNone/>
            </a:pPr>
            <a:endParaRPr lang="ro-RO" sz="2400" dirty="0" smtClean="0"/>
          </a:p>
          <a:p>
            <a:pPr>
              <a:buSzPct val="80000"/>
              <a:buBlip>
                <a:blip r:embed="rId2"/>
              </a:buBlip>
            </a:pPr>
            <a:r>
              <a:rPr lang="en-US" sz="2400" dirty="0" smtClean="0"/>
              <a:t>terminals could be hidden from each other</a:t>
            </a:r>
          </a:p>
          <a:p>
            <a:pPr>
              <a:buSzPct val="80000"/>
              <a:buNone/>
            </a:pPr>
            <a:endParaRPr lang="en-US" sz="2400" dirty="0" smtClean="0"/>
          </a:p>
          <a:p>
            <a:pPr>
              <a:buSzPct val="80000"/>
              <a:buNone/>
            </a:pPr>
            <a:endParaRPr lang="ro-RO" sz="24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Media access in MANETs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17</a:t>
            </a:fld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143108" y="4686091"/>
            <a:ext cx="1664677" cy="1246830"/>
            <a:chOff x="1714480" y="3571876"/>
            <a:chExt cx="1828800" cy="1466850"/>
          </a:xfrm>
        </p:grpSpPr>
        <p:pic>
          <p:nvPicPr>
            <p:cNvPr id="12" name="Picture 11" descr="C:\Documents and Settings\Alex\Local Settings\Temporary Internet Files\Content.IE5\SP1HJ6M9\MCj03984450000[1].wmf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14480" y="3571876"/>
              <a:ext cx="1828800" cy="1466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2130229" y="4064899"/>
              <a:ext cx="1000132" cy="687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/>
                <a:t>A</a:t>
              </a:r>
              <a:endParaRPr lang="en-US" sz="3200" b="1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550529" y="4746813"/>
            <a:ext cx="1664677" cy="1246830"/>
            <a:chOff x="6100786" y="4319604"/>
            <a:chExt cx="1828800" cy="1466850"/>
          </a:xfrm>
        </p:grpSpPr>
        <p:pic>
          <p:nvPicPr>
            <p:cNvPr id="15" name="Picture 14" descr="C:\Documents and Settings\Alex\Local Settings\Temporary Internet Files\Content.IE5\SP1HJ6M9\MCj03984450000[1].wmf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00786" y="4319604"/>
              <a:ext cx="1828800" cy="1466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TextBox 15"/>
            <p:cNvSpPr txBox="1"/>
            <p:nvPr/>
          </p:nvSpPr>
          <p:spPr>
            <a:xfrm>
              <a:off x="6513705" y="4818574"/>
              <a:ext cx="1000132" cy="687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/>
                <a:t>B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833807" y="2714620"/>
            <a:ext cx="1664677" cy="1246830"/>
            <a:chOff x="3743332" y="71414"/>
            <a:chExt cx="1828800" cy="1466850"/>
          </a:xfrm>
        </p:grpSpPr>
        <p:pic>
          <p:nvPicPr>
            <p:cNvPr id="18" name="Picture 17" descr="C:\Documents and Settings\Alex\Local Settings\Temporary Internet Files\Content.IE5\SP1HJ6M9\MCj03984450000[1].wmf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43332" y="71414"/>
              <a:ext cx="1828800" cy="1466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TextBox 18"/>
            <p:cNvSpPr txBox="1"/>
            <p:nvPr/>
          </p:nvSpPr>
          <p:spPr>
            <a:xfrm>
              <a:off x="4143372" y="565095"/>
              <a:ext cx="1000132" cy="687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/>
                <a:t>C</a:t>
              </a:r>
              <a:endParaRPr lang="en-US" sz="3600" b="1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4419049" y="4597022"/>
            <a:ext cx="325134" cy="14573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2897408" y="3504014"/>
            <a:ext cx="3407421" cy="2853944"/>
            <a:chOff x="2897408" y="3504014"/>
            <a:chExt cx="3407421" cy="2853944"/>
          </a:xfrm>
        </p:grpSpPr>
        <p:sp>
          <p:nvSpPr>
            <p:cNvPr id="24" name="Explosion 1 23"/>
            <p:cNvSpPr/>
            <p:nvPr/>
          </p:nvSpPr>
          <p:spPr>
            <a:xfrm>
              <a:off x="4093915" y="3504014"/>
              <a:ext cx="1105457" cy="1032285"/>
            </a:xfrm>
            <a:prstGeom prst="irregularSeal1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897408" y="3989795"/>
              <a:ext cx="3407421" cy="2368163"/>
              <a:chOff x="2543148" y="4000504"/>
              <a:chExt cx="3743364" cy="2786058"/>
            </a:xfrm>
          </p:grpSpPr>
          <p:sp>
            <p:nvSpPr>
              <p:cNvPr id="20" name="Arc 19"/>
              <p:cNvSpPr/>
              <p:nvPr/>
            </p:nvSpPr>
            <p:spPr>
              <a:xfrm>
                <a:off x="2543148" y="4000504"/>
                <a:ext cx="3529050" cy="2586056"/>
              </a:xfrm>
              <a:prstGeom prst="arc">
                <a:avLst>
                  <a:gd name="adj1" fmla="val 10852091"/>
                  <a:gd name="adj2" fmla="val 16370541"/>
                </a:avLst>
              </a:prstGeom>
              <a:ln w="76200">
                <a:headEnd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Arc 21"/>
              <p:cNvSpPr/>
              <p:nvPr/>
            </p:nvSpPr>
            <p:spPr>
              <a:xfrm>
                <a:off x="2786050" y="4000504"/>
                <a:ext cx="3500462" cy="2786058"/>
              </a:xfrm>
              <a:prstGeom prst="arc">
                <a:avLst>
                  <a:gd name="adj1" fmla="val 16032008"/>
                  <a:gd name="adj2" fmla="val 21521936"/>
                </a:avLst>
              </a:prstGeom>
              <a:ln w="76200"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Exposed terminal problem</a:t>
            </a:r>
          </a:p>
          <a:p>
            <a:pPr>
              <a:buNone/>
            </a:pPr>
            <a:endParaRPr lang="ro-RO" sz="2400" dirty="0" smtClean="0"/>
          </a:p>
          <a:p>
            <a:pPr>
              <a:buSzPct val="80000"/>
              <a:buBlip>
                <a:blip r:embed="rId2"/>
              </a:buBlip>
            </a:pPr>
            <a:r>
              <a:rPr lang="en-US" sz="2400" dirty="0" smtClean="0"/>
              <a:t>a node  (S2) is prevented from sending packets to other nodes (R2) due to a neighboring transmitter.</a:t>
            </a:r>
          </a:p>
          <a:p>
            <a:pPr>
              <a:buSzPct val="80000"/>
              <a:buNone/>
            </a:pPr>
            <a:endParaRPr lang="ro-RO" sz="24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Media access in MANETs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18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2500298" y="3857629"/>
            <a:ext cx="6500858" cy="1928826"/>
          </a:xfrm>
          <a:prstGeom prst="ellipse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285720" y="4150073"/>
            <a:ext cx="1214446" cy="1071571"/>
            <a:chOff x="1714480" y="3571876"/>
            <a:chExt cx="1828800" cy="1466850"/>
          </a:xfrm>
        </p:grpSpPr>
        <p:pic>
          <p:nvPicPr>
            <p:cNvPr id="43" name="Picture 42" descr="C:\Documents and Settings\Alex\Local Settings\Temporary Internet Files\Content.IE5\SP1HJ6M9\MCj03984450000[1].wmf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14480" y="3571876"/>
              <a:ext cx="1828800" cy="1466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4" name="TextBox 43"/>
            <p:cNvSpPr txBox="1"/>
            <p:nvPr/>
          </p:nvSpPr>
          <p:spPr>
            <a:xfrm>
              <a:off x="2130229" y="4064898"/>
              <a:ext cx="1000132" cy="631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R1</a:t>
              </a:r>
              <a:endParaRPr lang="en-US" sz="3000" b="1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715272" y="4111984"/>
            <a:ext cx="1214446" cy="1071571"/>
            <a:chOff x="6100786" y="4319604"/>
            <a:chExt cx="1828800" cy="1466850"/>
          </a:xfrm>
        </p:grpSpPr>
        <p:pic>
          <p:nvPicPr>
            <p:cNvPr id="46" name="Picture 45" descr="C:\Documents and Settings\Alex\Local Settings\Temporary Internet Files\Content.IE5\SP1HJ6M9\MCj03984450000[1].wmf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00786" y="4319604"/>
              <a:ext cx="1828800" cy="1466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7" name="TextBox 46"/>
            <p:cNvSpPr txBox="1"/>
            <p:nvPr/>
          </p:nvSpPr>
          <p:spPr>
            <a:xfrm>
              <a:off x="6531092" y="4851532"/>
              <a:ext cx="1000132" cy="631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R2</a:t>
              </a:r>
              <a:endParaRPr lang="en-US" sz="2400" b="1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571736" y="4168185"/>
            <a:ext cx="1214446" cy="1071571"/>
            <a:chOff x="1714480" y="3571876"/>
            <a:chExt cx="1828800" cy="1466850"/>
          </a:xfrm>
        </p:grpSpPr>
        <p:pic>
          <p:nvPicPr>
            <p:cNvPr id="49" name="Picture 48" descr="C:\Documents and Settings\Alex\Local Settings\Temporary Internet Files\Content.IE5\SP1HJ6M9\MCj03984450000[1].wmf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14480" y="3571876"/>
              <a:ext cx="1828800" cy="1466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" name="TextBox 49"/>
            <p:cNvSpPr txBox="1"/>
            <p:nvPr/>
          </p:nvSpPr>
          <p:spPr>
            <a:xfrm>
              <a:off x="2112842" y="4079438"/>
              <a:ext cx="1000132" cy="631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S1</a:t>
              </a:r>
              <a:endParaRPr lang="en-US" sz="2400" b="1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385430" y="4111984"/>
            <a:ext cx="1214446" cy="1071571"/>
            <a:chOff x="1714480" y="3571876"/>
            <a:chExt cx="1828800" cy="1466850"/>
          </a:xfrm>
          <a:noFill/>
        </p:grpSpPr>
        <p:pic>
          <p:nvPicPr>
            <p:cNvPr id="52" name="Picture 51" descr="C:\Documents and Settings\Alex\Local Settings\Temporary Internet Files\Content.IE5\SP1HJ6M9\MCj03984450000[1].wmf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14480" y="3571876"/>
              <a:ext cx="1828800" cy="146685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  <p:sp>
          <p:nvSpPr>
            <p:cNvPr id="53" name="TextBox 52"/>
            <p:cNvSpPr txBox="1"/>
            <p:nvPr/>
          </p:nvSpPr>
          <p:spPr>
            <a:xfrm>
              <a:off x="2130229" y="4103804"/>
              <a:ext cx="1000132" cy="6319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S2</a:t>
              </a:r>
              <a:endParaRPr lang="en-US" sz="2400" b="1" dirty="0"/>
            </a:p>
          </p:txBody>
        </p:sp>
      </p:grpSp>
      <p:sp>
        <p:nvSpPr>
          <p:cNvPr id="54" name="Right Arrow 53"/>
          <p:cNvSpPr/>
          <p:nvPr/>
        </p:nvSpPr>
        <p:spPr>
          <a:xfrm>
            <a:off x="6786578" y="4650140"/>
            <a:ext cx="830937" cy="2678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214282" y="3857628"/>
            <a:ext cx="6485620" cy="2000265"/>
            <a:chOff x="214282" y="3857628"/>
            <a:chExt cx="6485620" cy="2000265"/>
          </a:xfrm>
        </p:grpSpPr>
        <p:sp>
          <p:nvSpPr>
            <p:cNvPr id="41" name="Oval 40"/>
            <p:cNvSpPr/>
            <p:nvPr/>
          </p:nvSpPr>
          <p:spPr>
            <a:xfrm>
              <a:off x="214282" y="3857628"/>
              <a:ext cx="6485620" cy="2000265"/>
            </a:xfrm>
            <a:prstGeom prst="ellipse">
              <a:avLst/>
            </a:prstGeom>
            <a:noFill/>
            <a:ln>
              <a:solidFill>
                <a:schemeClr val="accent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Left Arrow 54"/>
            <p:cNvSpPr/>
            <p:nvPr/>
          </p:nvSpPr>
          <p:spPr>
            <a:xfrm>
              <a:off x="1597922" y="4721578"/>
              <a:ext cx="830937" cy="267893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Lightning Bolt 56"/>
          <p:cNvSpPr/>
          <p:nvPr/>
        </p:nvSpPr>
        <p:spPr>
          <a:xfrm rot="170636">
            <a:off x="6882519" y="4298047"/>
            <a:ext cx="500066" cy="1000132"/>
          </a:xfrm>
          <a:prstGeom prst="lightningBol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54" grpId="0" animBg="1"/>
      <p:bldP spid="5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 anchor="ctr"/>
          <a:lstStyle/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What is a VANET?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Motivation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Media access in MANETs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/>
              <a:t>MAC Protocols for VANETs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Qualitative comparison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Conclusions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Outline</a:t>
            </a:r>
            <a:endParaRPr lang="en-US" sz="28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19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10" name="TextBox 9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Based on:</a:t>
            </a:r>
          </a:p>
          <a:p>
            <a:pPr>
              <a:buNone/>
            </a:pPr>
            <a:r>
              <a:rPr lang="en-US" sz="2400" dirty="0" err="1" smtClean="0">
                <a:solidFill>
                  <a:srgbClr val="262696"/>
                </a:solidFill>
              </a:rPr>
              <a:t>Hamid</a:t>
            </a:r>
            <a:r>
              <a:rPr lang="en-US" sz="2400" dirty="0" smtClean="0">
                <a:solidFill>
                  <a:srgbClr val="262696"/>
                </a:solidFill>
              </a:rPr>
              <a:t> </a:t>
            </a:r>
            <a:r>
              <a:rPr lang="en-US" sz="2400" dirty="0" err="1">
                <a:solidFill>
                  <a:srgbClr val="262696"/>
                </a:solidFill>
              </a:rPr>
              <a:t>Menouar</a:t>
            </a:r>
            <a:r>
              <a:rPr lang="en-US" sz="2400" dirty="0">
                <a:solidFill>
                  <a:srgbClr val="262696"/>
                </a:solidFill>
              </a:rPr>
              <a:t> and </a:t>
            </a:r>
            <a:r>
              <a:rPr lang="en-US" sz="2400" dirty="0" err="1">
                <a:solidFill>
                  <a:srgbClr val="262696"/>
                </a:solidFill>
              </a:rPr>
              <a:t>Fethi</a:t>
            </a:r>
            <a:r>
              <a:rPr lang="en-US" sz="2400" dirty="0">
                <a:solidFill>
                  <a:srgbClr val="262696"/>
                </a:solidFill>
              </a:rPr>
              <a:t> </a:t>
            </a:r>
            <a:r>
              <a:rPr lang="en-US" sz="2400" dirty="0" err="1">
                <a:solidFill>
                  <a:srgbClr val="262696"/>
                </a:solidFill>
              </a:rPr>
              <a:t>Filali</a:t>
            </a:r>
            <a:r>
              <a:rPr lang="en-US" sz="2400" dirty="0">
                <a:solidFill>
                  <a:srgbClr val="262696"/>
                </a:solidFill>
              </a:rPr>
              <a:t>, EURECOM</a:t>
            </a:r>
          </a:p>
          <a:p>
            <a:pPr>
              <a:buNone/>
            </a:pPr>
            <a:r>
              <a:rPr lang="en-US" sz="2400" dirty="0" err="1">
                <a:solidFill>
                  <a:srgbClr val="262696"/>
                </a:solidFill>
              </a:rPr>
              <a:t>Massimiliano</a:t>
            </a:r>
            <a:r>
              <a:rPr lang="en-US" sz="2400" dirty="0">
                <a:solidFill>
                  <a:srgbClr val="262696"/>
                </a:solidFill>
              </a:rPr>
              <a:t> </a:t>
            </a:r>
            <a:r>
              <a:rPr lang="en-US" sz="2400" dirty="0" err="1">
                <a:solidFill>
                  <a:srgbClr val="262696"/>
                </a:solidFill>
              </a:rPr>
              <a:t>Lenardi</a:t>
            </a:r>
            <a:r>
              <a:rPr lang="en-US" sz="2400" dirty="0">
                <a:solidFill>
                  <a:srgbClr val="262696"/>
                </a:solidFill>
              </a:rPr>
              <a:t>, Hitachi Europe</a:t>
            </a:r>
          </a:p>
          <a:p>
            <a:pPr>
              <a:buNone/>
            </a:pPr>
            <a:r>
              <a:rPr lang="en-US" sz="2400" dirty="0"/>
              <a:t>A Survey and Qualitative Analysis of </a:t>
            </a:r>
            <a:r>
              <a:rPr lang="en-US" sz="2400" dirty="0" smtClean="0"/>
              <a:t>MAC Protocols </a:t>
            </a:r>
            <a:r>
              <a:rPr lang="en-US" sz="2400" dirty="0"/>
              <a:t>for Vehicular </a:t>
            </a:r>
            <a:r>
              <a:rPr lang="en-US" sz="2400" dirty="0" smtClean="0"/>
              <a:t>Ad Hoc </a:t>
            </a:r>
            <a:r>
              <a:rPr lang="en-US" sz="2400" dirty="0"/>
              <a:t>Networks</a:t>
            </a:r>
          </a:p>
          <a:p>
            <a:pPr>
              <a:buNone/>
            </a:pPr>
            <a:r>
              <a:rPr lang="en-US" sz="2400" i="1" dirty="0">
                <a:solidFill>
                  <a:srgbClr val="5F5FD7"/>
                </a:solidFill>
              </a:rPr>
              <a:t>IEEE Wireless Communications</a:t>
            </a:r>
            <a:r>
              <a:rPr lang="en-US" sz="2400" dirty="0">
                <a:solidFill>
                  <a:srgbClr val="5F5FD7"/>
                </a:solidFill>
              </a:rPr>
              <a:t>, pages </a:t>
            </a:r>
            <a:r>
              <a:rPr lang="en-US" sz="2400" dirty="0" smtClean="0">
                <a:solidFill>
                  <a:srgbClr val="5F5FD7"/>
                </a:solidFill>
              </a:rPr>
              <a:t>30-35</a:t>
            </a:r>
            <a:r>
              <a:rPr lang="en-US" sz="2400" dirty="0">
                <a:solidFill>
                  <a:srgbClr val="5F5FD7"/>
                </a:solidFill>
              </a:rPr>
              <a:t>, October 2006.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2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00726"/>
          </a:xfrm>
        </p:spPr>
        <p:txBody>
          <a:bodyPr anchor="ctr"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600" dirty="0" smtClean="0"/>
              <a:t>Advantages of VANETs over MANETs:</a:t>
            </a:r>
          </a:p>
          <a:p>
            <a:pPr>
              <a:buSzPct val="80000"/>
              <a:buBlip>
                <a:blip r:embed="rId3"/>
              </a:buBlip>
            </a:pPr>
            <a:r>
              <a:rPr lang="en-US" sz="2200" dirty="0" smtClean="0"/>
              <a:t>restricted mobility (highways and roads)</a:t>
            </a:r>
          </a:p>
          <a:p>
            <a:pPr>
              <a:buSzPct val="80000"/>
              <a:buBlip>
                <a:blip r:embed="rId3"/>
              </a:buBlip>
            </a:pPr>
            <a:r>
              <a:rPr lang="en-US" sz="2200" dirty="0" smtClean="0"/>
              <a:t>no power and storage limitations</a:t>
            </a:r>
          </a:p>
          <a:p>
            <a:pPr>
              <a:buSzPct val="80000"/>
              <a:buBlip>
                <a:blip r:embed="rId3"/>
              </a:buBlip>
            </a:pPr>
            <a:r>
              <a:rPr lang="en-US" sz="2200" dirty="0" smtClean="0"/>
              <a:t>nodes are aware of their position (via GPS)</a:t>
            </a:r>
          </a:p>
          <a:p>
            <a:pPr>
              <a:spcBef>
                <a:spcPts val="600"/>
              </a:spcBef>
              <a:spcAft>
                <a:spcPts val="1200"/>
              </a:spcAft>
              <a:buNone/>
            </a:pPr>
            <a:endParaRPr lang="en-US" dirty="0" smtClean="0"/>
          </a:p>
          <a:p>
            <a:pPr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600" dirty="0" smtClean="0"/>
              <a:t>Disadvantages:</a:t>
            </a:r>
          </a:p>
          <a:p>
            <a:pPr>
              <a:buSzPct val="80000"/>
              <a:buBlip>
                <a:blip r:embed="rId3"/>
              </a:buBlip>
            </a:pPr>
            <a:r>
              <a:rPr lang="en-US" sz="2200" dirty="0" smtClean="0"/>
              <a:t>fast topology changes (network nodes move at high speeds)</a:t>
            </a:r>
          </a:p>
          <a:p>
            <a:pPr>
              <a:spcBef>
                <a:spcPts val="600"/>
              </a:spcBef>
              <a:spcAft>
                <a:spcPts val="1200"/>
              </a:spcAft>
              <a:buNone/>
            </a:pPr>
            <a:endParaRPr lang="en-US" dirty="0" smtClean="0"/>
          </a:p>
          <a:p>
            <a:pPr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600" dirty="0" smtClean="0"/>
              <a:t>Requirements for VANETs:</a:t>
            </a:r>
          </a:p>
          <a:p>
            <a:pPr>
              <a:buSzPct val="80000"/>
              <a:buBlip>
                <a:blip r:embed="rId3"/>
              </a:buBlip>
            </a:pPr>
            <a:r>
              <a:rPr lang="en-US" sz="2200" dirty="0" smtClean="0"/>
              <a:t>reliable communication</a:t>
            </a:r>
          </a:p>
          <a:p>
            <a:pPr>
              <a:buSzPct val="80000"/>
              <a:buBlip>
                <a:blip r:embed="rId3"/>
              </a:buBlip>
            </a:pPr>
            <a:r>
              <a:rPr lang="en-US" sz="2200" dirty="0" smtClean="0"/>
              <a:t>small latency</a:t>
            </a:r>
            <a:endParaRPr lang="en-US" sz="2200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MAC Protocols for VANETs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20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  <a:spcAft>
                <a:spcPts val="1800"/>
              </a:spcAft>
              <a:buNone/>
            </a:pPr>
            <a:r>
              <a:rPr lang="en-US" sz="2800" dirty="0" smtClean="0"/>
              <a:t>Proposed MAC Protocols: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/>
              <a:t>IEEE 802.11 Standard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/>
              <a:t>ADHOC MAC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/>
              <a:t>Directional antenna – based MAC protocols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MAC Protocols for VANETs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21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  <a:spcAft>
                <a:spcPts val="1800"/>
              </a:spcAft>
              <a:buNone/>
            </a:pPr>
            <a:r>
              <a:rPr lang="en-US" sz="2800" dirty="0" smtClean="0"/>
              <a:t>Proposed MAC Protocols: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/>
              <a:t>IEEE 802.11 Standard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ADHOC MAC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Directional antenna – based MAC protocols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MAC Protocols for VANETs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22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1800"/>
              </a:spcAft>
              <a:buNone/>
            </a:pPr>
            <a:r>
              <a:rPr lang="en-US" sz="2400" dirty="0" smtClean="0"/>
              <a:t>The IEEE 802.11 Standard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000" dirty="0" smtClean="0"/>
              <a:t>addresses both the MAC and the Physical Layer 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000" dirty="0" smtClean="0"/>
              <a:t>widely accepted by the network community </a:t>
            </a:r>
          </a:p>
          <a:p>
            <a:pPr>
              <a:lnSpc>
                <a:spcPct val="150000"/>
              </a:lnSpc>
              <a:spcBef>
                <a:spcPts val="1800"/>
              </a:spcBef>
              <a:buSzPct val="80000"/>
              <a:buNone/>
            </a:pPr>
            <a:r>
              <a:rPr lang="en-US" sz="2400" dirty="0" smtClean="0"/>
              <a:t>IEEE 802.11 MAC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000" dirty="0" smtClean="0"/>
              <a:t>medium access: Distributed Coordination Function (DCF) based on Carrier Sense Multiple Access with Collision Avoidance (CSMA/CA)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000" dirty="0" smtClean="0"/>
              <a:t>To solve the hidden terminal problem: virtual carrier sensing using a Network Allocation Vector (NAV)</a:t>
            </a:r>
            <a:endParaRPr lang="en-US" sz="24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MAC Protocols for VANETs – IEEE 802.11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23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1800"/>
              </a:spcAft>
              <a:buNone/>
            </a:pPr>
            <a:r>
              <a:rPr lang="en-US" sz="2400" dirty="0" smtClean="0"/>
              <a:t>IEEE 802.11 MAC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MAC Protocols for VANETs – IEEE 802.11</a:t>
            </a:r>
            <a:endParaRPr lang="en-US" sz="3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24</a:t>
            </a:fld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11" name="Picture 17" descr="D:\Car\cc_2010HYU008a_640_SAZ.png"/>
          <p:cNvPicPr>
            <a:picLocks noChangeAspect="1" noChangeArrowheads="1"/>
          </p:cNvPicPr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2357422" y="2786058"/>
            <a:ext cx="1143008" cy="928694"/>
          </a:xfrm>
          <a:prstGeom prst="rect">
            <a:avLst/>
          </a:prstGeom>
          <a:noFill/>
        </p:spPr>
      </p:pic>
      <p:pic>
        <p:nvPicPr>
          <p:cNvPr id="12" name="Picture 1" descr="D:\Car\cc_2010HYU006a_640_G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2857496"/>
            <a:ext cx="1143008" cy="857256"/>
          </a:xfrm>
          <a:prstGeom prst="rect">
            <a:avLst/>
          </a:prstGeom>
          <a:noFill/>
        </p:spPr>
      </p:pic>
      <p:pic>
        <p:nvPicPr>
          <p:cNvPr id="13" name="Picture 17" descr="D:\Car\cc_2010HYU008a_640_SAZ.png"/>
          <p:cNvPicPr>
            <a:picLocks noChangeAspect="1" noChangeArrowheads="1"/>
          </p:cNvPicPr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5357818" y="2786058"/>
            <a:ext cx="1143008" cy="928694"/>
          </a:xfrm>
          <a:prstGeom prst="rect">
            <a:avLst/>
          </a:prstGeom>
          <a:noFill/>
        </p:spPr>
      </p:pic>
      <p:pic>
        <p:nvPicPr>
          <p:cNvPr id="14" name="Picture 1" descr="D:\Car\cc_2010HYU006a_640_G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86710" y="2857496"/>
            <a:ext cx="1143008" cy="857256"/>
          </a:xfrm>
          <a:prstGeom prst="rect">
            <a:avLst/>
          </a:prstGeom>
          <a:noFill/>
        </p:spPr>
      </p:pic>
      <p:cxnSp>
        <p:nvCxnSpPr>
          <p:cNvPr id="47" name="Straight Connector 46"/>
          <p:cNvCxnSpPr/>
          <p:nvPr/>
        </p:nvCxnSpPr>
        <p:spPr>
          <a:xfrm rot="5400000">
            <a:off x="1428728" y="3143248"/>
            <a:ext cx="1857388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2571736" y="3143248"/>
            <a:ext cx="1857388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4429124" y="3143248"/>
            <a:ext cx="1857388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5572132" y="3143248"/>
            <a:ext cx="1857388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428596" y="3143248"/>
            <a:ext cx="1857388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-714412" y="3143248"/>
            <a:ext cx="1857388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6858016" y="3143248"/>
            <a:ext cx="1857388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8001024" y="3143248"/>
            <a:ext cx="1857388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14282" y="2214554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Neighbor1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2357422" y="2214554"/>
            <a:ext cx="1143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Sender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5357818" y="2214554"/>
            <a:ext cx="1143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Receiver</a:t>
            </a:r>
            <a:endParaRPr lang="en-US" sz="2000" dirty="0"/>
          </a:p>
        </p:txBody>
      </p:sp>
      <p:sp>
        <p:nvSpPr>
          <p:cNvPr id="62" name="TextBox 61"/>
          <p:cNvSpPr txBox="1"/>
          <p:nvPr/>
        </p:nvSpPr>
        <p:spPr>
          <a:xfrm>
            <a:off x="7786710" y="2214554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Neighbor 2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1357290" y="2571744"/>
            <a:ext cx="4000528" cy="338554"/>
            <a:chOff x="1357290" y="3071810"/>
            <a:chExt cx="4000528" cy="338554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3500430" y="3357562"/>
              <a:ext cx="1857388" cy="1588"/>
            </a:xfrm>
            <a:prstGeom prst="straightConnector1">
              <a:avLst/>
            </a:prstGeom>
            <a:ln w="254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1357290" y="3357562"/>
              <a:ext cx="1000132" cy="1588"/>
            </a:xfrm>
            <a:prstGeom prst="straightConnector1">
              <a:avLst/>
            </a:prstGeom>
            <a:ln w="25400"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1643042" y="3071810"/>
              <a:ext cx="7143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chemeClr val="tx2"/>
                  </a:solidFill>
                </a:rPr>
                <a:t>RTS</a:t>
              </a:r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500430" y="3071810"/>
              <a:ext cx="7143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/>
                  </a:solidFill>
                </a:rPr>
                <a:t>RTS</a:t>
              </a:r>
              <a:endParaRPr lang="en-US" sz="16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500430" y="2928934"/>
            <a:ext cx="4286280" cy="338554"/>
            <a:chOff x="3500430" y="3429000"/>
            <a:chExt cx="4286280" cy="338554"/>
          </a:xfrm>
        </p:grpSpPr>
        <p:cxnSp>
          <p:nvCxnSpPr>
            <p:cNvPr id="22" name="Straight Arrow Connector 21"/>
            <p:cNvCxnSpPr/>
            <p:nvPr/>
          </p:nvCxnSpPr>
          <p:spPr>
            <a:xfrm>
              <a:off x="6500826" y="3713164"/>
              <a:ext cx="1285884" cy="1588"/>
            </a:xfrm>
            <a:prstGeom prst="straightConnector1">
              <a:avLst/>
            </a:prstGeom>
            <a:ln w="254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3500430" y="3713164"/>
              <a:ext cx="1857388" cy="1588"/>
            </a:xfrm>
            <a:prstGeom prst="straightConnector1">
              <a:avLst/>
            </a:prstGeom>
            <a:ln w="25400"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6500826" y="3429000"/>
              <a:ext cx="7143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/>
                  </a:solidFill>
                </a:rPr>
                <a:t>CTS</a:t>
              </a:r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643438" y="3429000"/>
              <a:ext cx="7143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chemeClr val="tx2"/>
                  </a:solidFill>
                </a:rPr>
                <a:t>CTS</a:t>
              </a:r>
              <a:endParaRPr lang="en-US" sz="16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500430" y="3304760"/>
            <a:ext cx="1857388" cy="338554"/>
            <a:chOff x="3500430" y="3804826"/>
            <a:chExt cx="1857388" cy="338554"/>
          </a:xfrm>
        </p:grpSpPr>
        <p:sp>
          <p:nvSpPr>
            <p:cNvPr id="34" name="TextBox 33"/>
            <p:cNvSpPr txBox="1"/>
            <p:nvPr/>
          </p:nvSpPr>
          <p:spPr>
            <a:xfrm>
              <a:off x="3500430" y="3804826"/>
              <a:ext cx="7143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/>
                  </a:solidFill>
                </a:rPr>
                <a:t>DATA</a:t>
              </a:r>
              <a:endParaRPr lang="en-US" sz="1600" b="1" dirty="0">
                <a:solidFill>
                  <a:schemeClr val="tx2"/>
                </a:solidFill>
              </a:endParaRPr>
            </a:p>
          </p:txBody>
        </p:sp>
        <p:cxnSp>
          <p:nvCxnSpPr>
            <p:cNvPr id="70" name="Straight Arrow Connector 69"/>
            <p:cNvCxnSpPr/>
            <p:nvPr/>
          </p:nvCxnSpPr>
          <p:spPr>
            <a:xfrm>
              <a:off x="3500430" y="4071942"/>
              <a:ext cx="1857388" cy="1588"/>
            </a:xfrm>
            <a:prstGeom prst="straightConnector1">
              <a:avLst/>
            </a:prstGeom>
            <a:ln w="254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3500430" y="3661950"/>
            <a:ext cx="1857388" cy="338554"/>
            <a:chOff x="3500430" y="4162016"/>
            <a:chExt cx="1857388" cy="338554"/>
          </a:xfrm>
        </p:grpSpPr>
        <p:sp>
          <p:nvSpPr>
            <p:cNvPr id="35" name="TextBox 34"/>
            <p:cNvSpPr txBox="1"/>
            <p:nvPr/>
          </p:nvSpPr>
          <p:spPr>
            <a:xfrm>
              <a:off x="4643438" y="4162016"/>
              <a:ext cx="7143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chemeClr val="tx2"/>
                  </a:solidFill>
                </a:rPr>
                <a:t>ACK</a:t>
              </a:r>
              <a:endParaRPr lang="en-US" sz="1600" b="1" dirty="0">
                <a:solidFill>
                  <a:schemeClr val="tx2"/>
                </a:solidFill>
              </a:endParaRPr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>
              <a:off x="3500430" y="4427544"/>
              <a:ext cx="1857388" cy="1588"/>
            </a:xfrm>
            <a:prstGeom prst="straightConnector1">
              <a:avLst/>
            </a:prstGeom>
            <a:ln w="25400"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214282" y="4743402"/>
            <a:ext cx="2928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RTS (Request To Send)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14282" y="5100592"/>
            <a:ext cx="2928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CTS (Clear To Send)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14282" y="5500702"/>
            <a:ext cx="2928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ACK (Acknowledge)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1800"/>
              </a:spcAft>
              <a:buNone/>
            </a:pPr>
            <a:r>
              <a:rPr lang="en-US" sz="2400" dirty="0" smtClean="0"/>
              <a:t>IEEE 802.11 MAC</a:t>
            </a:r>
          </a:p>
          <a:p>
            <a:pPr>
              <a:lnSpc>
                <a:spcPct val="150000"/>
              </a:lnSpc>
              <a:buSzPct val="80000"/>
              <a:buBlip>
                <a:blip r:embed="rId3"/>
              </a:buBlip>
            </a:pPr>
            <a:r>
              <a:rPr lang="en-US" sz="1800" dirty="0" smtClean="0"/>
              <a:t>Inter Frame Spaces (IFS) are important</a:t>
            </a:r>
          </a:p>
          <a:p>
            <a:pPr>
              <a:lnSpc>
                <a:spcPct val="150000"/>
              </a:lnSpc>
              <a:buSzPct val="80000"/>
              <a:buBlip>
                <a:blip r:embed="rId3"/>
              </a:buBlip>
            </a:pPr>
            <a:r>
              <a:rPr lang="en-US" sz="1800" smtClean="0"/>
              <a:t>SIFS &lt; DIFS</a:t>
            </a:r>
            <a:endParaRPr lang="en-US" sz="18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MAC Protocols for VANETs – IEEE 802.11</a:t>
            </a:r>
            <a:endParaRPr lang="en-US" sz="3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25</a:t>
            </a:fld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121" name="Group 120"/>
          <p:cNvGrpSpPr/>
          <p:nvPr/>
        </p:nvGrpSpPr>
        <p:grpSpPr>
          <a:xfrm>
            <a:off x="642910" y="3143248"/>
            <a:ext cx="7560000" cy="2829002"/>
            <a:chOff x="142844" y="2571744"/>
            <a:chExt cx="7560000" cy="2829002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142844" y="2928934"/>
              <a:ext cx="756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142844" y="3429000"/>
              <a:ext cx="756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142844" y="3929066"/>
              <a:ext cx="756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142844" y="4429132"/>
              <a:ext cx="756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142844" y="2600262"/>
              <a:ext cx="11430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Sender</a:t>
              </a:r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142844" y="3100328"/>
              <a:ext cx="11430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Receiver</a:t>
              </a:r>
              <a:endParaRPr lang="en-US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42844" y="3600394"/>
              <a:ext cx="15001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Neighbor 1</a:t>
              </a:r>
              <a:endParaRPr lang="en-US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42844" y="4100460"/>
              <a:ext cx="14287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Neighbor 2</a:t>
              </a:r>
              <a:endParaRPr lang="en-US" dirty="0"/>
            </a:p>
          </p:txBody>
        </p:sp>
        <p:cxnSp>
          <p:nvCxnSpPr>
            <p:cNvPr id="90" name="Straight Connector 89"/>
            <p:cNvCxnSpPr/>
            <p:nvPr/>
          </p:nvCxnSpPr>
          <p:spPr>
            <a:xfrm rot="5400000">
              <a:off x="571472" y="3500438"/>
              <a:ext cx="1857388" cy="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Rectangle 90"/>
            <p:cNvSpPr/>
            <p:nvPr/>
          </p:nvSpPr>
          <p:spPr>
            <a:xfrm>
              <a:off x="1857356" y="2571744"/>
              <a:ext cx="571504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RTS</a:t>
              </a:r>
              <a:endParaRPr lang="en-US" dirty="0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2643174" y="3071810"/>
              <a:ext cx="571504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CTS</a:t>
              </a:r>
              <a:endParaRPr lang="en-US" dirty="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3428992" y="2571744"/>
              <a:ext cx="1428760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5072066" y="3071810"/>
              <a:ext cx="571504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ACK</a:t>
              </a:r>
              <a:endParaRPr lang="en-US" dirty="0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2428860" y="3571876"/>
              <a:ext cx="3214710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NAV (RTS)</a:t>
              </a:r>
              <a:endParaRPr lang="en-US" dirty="0"/>
            </a:p>
          </p:txBody>
        </p:sp>
        <p:cxnSp>
          <p:nvCxnSpPr>
            <p:cNvPr id="100" name="Straight Connector 99"/>
            <p:cNvCxnSpPr/>
            <p:nvPr/>
          </p:nvCxnSpPr>
          <p:spPr>
            <a:xfrm rot="5400000">
              <a:off x="1500166" y="3500438"/>
              <a:ext cx="1857388" cy="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5400000">
              <a:off x="928662" y="3500438"/>
              <a:ext cx="1857388" cy="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>
              <a:off x="1714480" y="3500438"/>
              <a:ext cx="1857388" cy="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>
              <a:off x="2285984" y="3500438"/>
              <a:ext cx="1857388" cy="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5400000">
              <a:off x="2500298" y="3500438"/>
              <a:ext cx="1857388" cy="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5400000">
              <a:off x="3929058" y="3500438"/>
              <a:ext cx="1857388" cy="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5400000">
              <a:off x="4143372" y="3500438"/>
              <a:ext cx="1857388" cy="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5400000">
              <a:off x="4714876" y="3500438"/>
              <a:ext cx="1857388" cy="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ectangle 107"/>
            <p:cNvSpPr/>
            <p:nvPr/>
          </p:nvSpPr>
          <p:spPr>
            <a:xfrm>
              <a:off x="3214678" y="4071942"/>
              <a:ext cx="2428892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NAV (CTS)</a:t>
              </a:r>
              <a:endParaRPr lang="en-US" dirty="0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438384" y="3071810"/>
              <a:ext cx="204790" cy="35719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224202" y="2571744"/>
              <a:ext cx="204790" cy="35719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4867276" y="3071810"/>
              <a:ext cx="204790" cy="35719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1500166" y="2571744"/>
              <a:ext cx="347666" cy="35719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5653094" y="3571876"/>
              <a:ext cx="347666" cy="35719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214282" y="5143512"/>
              <a:ext cx="142876" cy="142876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214282" y="4786322"/>
              <a:ext cx="152400" cy="142876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357158" y="4643446"/>
              <a:ext cx="26432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Distributed IFS (DIFS)</a:t>
              </a:r>
              <a:endParaRPr lang="en-US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57158" y="5000636"/>
              <a:ext cx="27146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Short IFS (SIFS)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14974"/>
          </a:xfrm>
        </p:spPr>
        <p:txBody>
          <a:bodyPr anchor="ctr"/>
          <a:lstStyle/>
          <a:p>
            <a:pPr>
              <a:lnSpc>
                <a:spcPct val="150000"/>
              </a:lnSpc>
              <a:spcAft>
                <a:spcPts val="1800"/>
              </a:spcAft>
              <a:buNone/>
            </a:pPr>
            <a:r>
              <a:rPr lang="en-US" sz="2400" dirty="0" smtClean="0"/>
              <a:t>IEEE 802.11p WAVE (Wireless Access in Vehicular Environments)</a:t>
            </a:r>
          </a:p>
          <a:p>
            <a:pPr>
              <a:lnSpc>
                <a:spcPct val="150000"/>
              </a:lnSpc>
              <a:buSzPct val="80000"/>
              <a:buBlip>
                <a:blip r:embed="rId3"/>
              </a:buBlip>
            </a:pPr>
            <a:r>
              <a:rPr lang="en-US" sz="1800" dirty="0" smtClean="0"/>
              <a:t>an amendment to all IEEE 802.11 protocols</a:t>
            </a:r>
          </a:p>
          <a:p>
            <a:pPr>
              <a:lnSpc>
                <a:spcPct val="150000"/>
              </a:lnSpc>
              <a:buSzPct val="80000"/>
              <a:buBlip>
                <a:blip r:embed="rId3"/>
              </a:buBlip>
            </a:pPr>
            <a:r>
              <a:rPr lang="en-US" sz="1800" dirty="0" smtClean="0"/>
              <a:t>main goal: adapt the IEEE 802.11 standard for inter-vehicular communications (low latency and high reliability)</a:t>
            </a:r>
          </a:p>
          <a:p>
            <a:pPr>
              <a:lnSpc>
                <a:spcPct val="150000"/>
              </a:lnSpc>
              <a:buSzPct val="80000"/>
              <a:buBlip>
                <a:blip r:embed="rId3"/>
              </a:buBlip>
            </a:pPr>
            <a:r>
              <a:rPr lang="en-US" sz="1800" dirty="0" smtClean="0"/>
              <a:t>scheduled to be published in November 2010 (according to the official IEEE 802.11 Working Group project timelines)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MAC Protocols for VANETs – IEEE 802.11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26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1800"/>
              </a:spcAft>
              <a:buNone/>
            </a:pPr>
            <a:r>
              <a:rPr lang="en-US" sz="2400" dirty="0" smtClean="0"/>
              <a:t>IEEE 802.11 PHY (Physical) Layer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MAC Protocols for VANETs – IEEE 802.11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27</a:t>
            </a:fld>
            <a:endParaRPr lang="en-US" sz="1400" dirty="0">
              <a:solidFill>
                <a:schemeClr val="bg1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071536" y="2500306"/>
          <a:ext cx="6858052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3"/>
                <a:gridCol w="1714513"/>
                <a:gridCol w="1714513"/>
                <a:gridCol w="17145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Band (GHz)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Throughput (Mbps)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802.11a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802.11b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802.11g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802.11n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2.4/5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  <a:spcAft>
                <a:spcPts val="1800"/>
              </a:spcAft>
              <a:buNone/>
            </a:pPr>
            <a:r>
              <a:rPr lang="en-US" sz="2800" dirty="0" smtClean="0"/>
              <a:t>Proposed MAC Protocols: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IEEE 802.11 Standard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/>
              <a:t>ADHOC MAC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Directional antenna – based MAC protocols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MAC Protocols for VANETs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28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800"/>
              </a:spcAft>
              <a:buNone/>
            </a:pPr>
            <a:r>
              <a:rPr lang="en-US" sz="2400" dirty="0" smtClean="0"/>
              <a:t>ADHOC MAC</a:t>
            </a:r>
          </a:p>
          <a:p>
            <a:pPr>
              <a:lnSpc>
                <a:spcPct val="140000"/>
              </a:lnSpc>
              <a:spcBef>
                <a:spcPts val="300"/>
              </a:spcBef>
              <a:buSzPct val="80000"/>
              <a:buBlip>
                <a:blip r:embed="rId3"/>
              </a:buBlip>
            </a:pPr>
            <a:r>
              <a:rPr lang="en-US" sz="2200" dirty="0" smtClean="0"/>
              <a:t>based on a circuit switching method: Time Division Multiple Access (TDMA)</a:t>
            </a:r>
          </a:p>
          <a:p>
            <a:pPr>
              <a:lnSpc>
                <a:spcPct val="140000"/>
              </a:lnSpc>
              <a:spcBef>
                <a:spcPts val="300"/>
              </a:spcBef>
              <a:buSzPct val="80000"/>
              <a:buBlip>
                <a:blip r:embed="rId3"/>
              </a:buBlip>
            </a:pPr>
            <a:r>
              <a:rPr lang="en-US" sz="2200" dirty="0" smtClean="0"/>
              <a:t>uses UMTS Terrestrial Radio Access Time Division Duplex (UTRA-TDD) as PHY Layer</a:t>
            </a:r>
          </a:p>
          <a:p>
            <a:pPr>
              <a:lnSpc>
                <a:spcPct val="140000"/>
              </a:lnSpc>
              <a:spcBef>
                <a:spcPts val="300"/>
              </a:spcBef>
              <a:buSzPct val="80000"/>
              <a:buBlip>
                <a:blip r:embed="rId3"/>
              </a:buBlip>
            </a:pPr>
            <a:r>
              <a:rPr lang="en-US" sz="2200" dirty="0" smtClean="0"/>
              <a:t>uses the Reliable Reservation ALOHA (RR-ALOHA) protocol:</a:t>
            </a:r>
          </a:p>
          <a:p>
            <a:pPr lvl="1">
              <a:lnSpc>
                <a:spcPct val="140000"/>
              </a:lnSpc>
              <a:spcBef>
                <a:spcPts val="300"/>
              </a:spcBef>
              <a:buSzPct val="80000"/>
              <a:buBlip>
                <a:blip r:embed="rId3"/>
              </a:buBlip>
            </a:pPr>
            <a:r>
              <a:rPr lang="en-US" sz="1800" dirty="0" smtClean="0"/>
              <a:t>the medium is divided into several repeated time frames</a:t>
            </a:r>
          </a:p>
          <a:p>
            <a:pPr lvl="1">
              <a:lnSpc>
                <a:spcPct val="140000"/>
              </a:lnSpc>
              <a:spcBef>
                <a:spcPts val="300"/>
              </a:spcBef>
              <a:buSzPct val="80000"/>
              <a:buBlip>
                <a:blip r:embed="rId3"/>
              </a:buBlip>
            </a:pPr>
            <a:r>
              <a:rPr lang="en-US" sz="1800" dirty="0" smtClean="0"/>
              <a:t>each frame is divided into N time slots</a:t>
            </a:r>
          </a:p>
          <a:p>
            <a:pPr lvl="1">
              <a:lnSpc>
                <a:spcPct val="140000"/>
              </a:lnSpc>
              <a:spcBef>
                <a:spcPts val="300"/>
              </a:spcBef>
              <a:buSzPct val="80000"/>
              <a:buBlip>
                <a:blip r:embed="rId3"/>
              </a:buBlip>
            </a:pPr>
            <a:r>
              <a:rPr lang="en-US" sz="1800" dirty="0" smtClean="0"/>
              <a:t>each terminal selects and emits only on one repeated time slot, called basic channel (BCH)</a:t>
            </a:r>
          </a:p>
          <a:p>
            <a:pPr lvl="1">
              <a:lnSpc>
                <a:spcPct val="140000"/>
              </a:lnSpc>
              <a:spcBef>
                <a:spcPts val="300"/>
              </a:spcBef>
              <a:buSzPct val="80000"/>
              <a:buBlip>
                <a:blip r:embed="rId3"/>
              </a:buBlip>
            </a:pPr>
            <a:r>
              <a:rPr lang="en-US" sz="1800" dirty="0" smtClean="0"/>
              <a:t>frame information (FI) vectors are used to avoid the hidden terminal problem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MAC Protocols for VANETs – ADHOC MAC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29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 anchor="ctr"/>
          <a:lstStyle/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/>
              <a:t>What is a VANET?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/>
              <a:t>Motivation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/>
              <a:t>Introduction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/>
              <a:t>Media access in MANETs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/>
              <a:t>MAC Protocols for VANETs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/>
              <a:t>Qualitative comparison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/>
              <a:t>Conclusions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Outline</a:t>
            </a:r>
            <a:endParaRPr lang="en-US" sz="28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3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MAC Protocols for VANETs – ADHOC MAC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30</a:t>
            </a:fld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1026" name="Picture 2" descr="D:\tem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785794"/>
            <a:ext cx="7858180" cy="3807961"/>
          </a:xfrm>
          <a:prstGeom prst="rect">
            <a:avLst/>
          </a:prstGeom>
          <a:noFill/>
        </p:spPr>
      </p:pic>
      <p:sp>
        <p:nvSpPr>
          <p:cNvPr id="71" name="TextBox 70"/>
          <p:cNvSpPr txBox="1"/>
          <p:nvPr/>
        </p:nvSpPr>
        <p:spPr>
          <a:xfrm>
            <a:off x="3786182" y="6286520"/>
            <a:ext cx="5357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i="1" dirty="0" smtClean="0"/>
              <a:t>Source: [5]</a:t>
            </a:r>
            <a:endParaRPr lang="en-US" sz="1100" i="1" dirty="0"/>
          </a:p>
        </p:txBody>
      </p:sp>
      <p:grpSp>
        <p:nvGrpSpPr>
          <p:cNvPr id="70" name="Group 69"/>
          <p:cNvGrpSpPr/>
          <p:nvPr/>
        </p:nvGrpSpPr>
        <p:grpSpPr>
          <a:xfrm>
            <a:off x="142844" y="3929066"/>
            <a:ext cx="4214842" cy="2357454"/>
            <a:chOff x="1500166" y="500042"/>
            <a:chExt cx="4357718" cy="2286016"/>
          </a:xfrm>
        </p:grpSpPr>
        <p:sp>
          <p:nvSpPr>
            <p:cNvPr id="13" name="Oval 12"/>
            <p:cNvSpPr/>
            <p:nvPr/>
          </p:nvSpPr>
          <p:spPr>
            <a:xfrm>
              <a:off x="1943324" y="2162599"/>
              <a:ext cx="285752" cy="28575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2643174" y="1357298"/>
              <a:ext cx="285752" cy="28575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3568236" y="638588"/>
              <a:ext cx="285752" cy="28575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3214678" y="1643050"/>
              <a:ext cx="285752" cy="28575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3857620" y="1643050"/>
              <a:ext cx="285752" cy="28575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4429124" y="1357298"/>
              <a:ext cx="285752" cy="28575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4897709" y="2162599"/>
              <a:ext cx="285752" cy="28575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67" name="Oval 66"/>
            <p:cNvSpPr/>
            <p:nvPr/>
          </p:nvSpPr>
          <p:spPr>
            <a:xfrm>
              <a:off x="1500166" y="1214422"/>
              <a:ext cx="2928958" cy="157163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endParaRPr lang="en-US" sz="3200" b="1" dirty="0">
                <a:solidFill>
                  <a:schemeClr val="bg1">
                    <a:lumMod val="65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2928926" y="1214422"/>
              <a:ext cx="2928958" cy="157163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r"/>
              <a:endParaRPr lang="en-US" sz="3200" b="1" dirty="0">
                <a:solidFill>
                  <a:schemeClr val="bg1">
                    <a:lumMod val="65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2214546" y="500042"/>
              <a:ext cx="2928958" cy="157163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sz="3200" b="1" dirty="0">
                <a:solidFill>
                  <a:schemeClr val="bg1">
                    <a:lumMod val="65000"/>
                  </a:schemeClr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  <a:spcAft>
                <a:spcPts val="1800"/>
              </a:spcAft>
              <a:buNone/>
            </a:pPr>
            <a:r>
              <a:rPr lang="en-US" sz="2800" dirty="0" smtClean="0"/>
              <a:t>Proposed MAC Protocols: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IEEE 802.11 Standard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ADHOC MAC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/>
              <a:t>Directional antenna – based MAC protocols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MAC Protocols for VANETs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31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apezoid 15"/>
          <p:cNvSpPr/>
          <p:nvPr/>
        </p:nvSpPr>
        <p:spPr>
          <a:xfrm>
            <a:off x="142844" y="4500570"/>
            <a:ext cx="8643966" cy="1071570"/>
          </a:xfrm>
          <a:prstGeom prst="trapezoid">
            <a:avLst>
              <a:gd name="adj" fmla="val 59082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500002" y="5072074"/>
            <a:ext cx="8215370" cy="0"/>
          </a:xfrm>
          <a:prstGeom prst="line">
            <a:avLst/>
          </a:prstGeom>
          <a:ln w="101600">
            <a:solidFill>
              <a:schemeClr val="bg1"/>
            </a:solidFill>
            <a:prstDash val="dash"/>
          </a:ln>
          <a:scene3d>
            <a:camera prst="perspectiveFront">
              <a:rot lat="17699987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1800"/>
              </a:spcAft>
              <a:buNone/>
            </a:pPr>
            <a:r>
              <a:rPr lang="en-US" sz="2400" dirty="0" smtClean="0"/>
              <a:t>Directional antennas-based MAC protocols</a:t>
            </a:r>
          </a:p>
          <a:p>
            <a:pPr>
              <a:lnSpc>
                <a:spcPct val="130000"/>
              </a:lnSpc>
              <a:buSzPct val="80000"/>
              <a:buBlip>
                <a:blip r:embed="rId3"/>
              </a:buBlip>
            </a:pPr>
            <a:r>
              <a:rPr lang="en-US" sz="2000" dirty="0" smtClean="0"/>
              <a:t>increase the coverage and special reuse, therefore leading to greater channel capacity</a:t>
            </a:r>
          </a:p>
          <a:p>
            <a:pPr>
              <a:lnSpc>
                <a:spcPct val="130000"/>
              </a:lnSpc>
              <a:buSzPct val="80000"/>
              <a:buBlip>
                <a:blip r:embed="rId3"/>
              </a:buBlip>
            </a:pPr>
            <a:r>
              <a:rPr lang="en-US" sz="2000" dirty="0" smtClean="0"/>
              <a:t>can be a good solution for VANETs because cars move only on roads</a:t>
            </a:r>
          </a:p>
          <a:p>
            <a:pPr>
              <a:lnSpc>
                <a:spcPct val="150000"/>
              </a:lnSpc>
              <a:buSzPct val="80000"/>
              <a:buBlip>
                <a:blip r:embed="rId3"/>
              </a:buBlip>
            </a:pPr>
            <a:endParaRPr lang="en-US" sz="18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MAC Protocols for VANETs – Directional antennas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32</a:t>
            </a:fld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11" name="Picture 1" descr="D:\Car\cc_2010HYU006a_640_G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08" y="4286256"/>
            <a:ext cx="1143008" cy="857256"/>
          </a:xfrm>
          <a:prstGeom prst="rect">
            <a:avLst/>
          </a:prstGeom>
          <a:noFill/>
        </p:spPr>
      </p:pic>
      <p:pic>
        <p:nvPicPr>
          <p:cNvPr id="12" name="Picture 1" descr="D:\Car\cc_2010HYU006a_640_G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94" y="4286256"/>
            <a:ext cx="1143008" cy="857256"/>
          </a:xfrm>
          <a:prstGeom prst="rect">
            <a:avLst/>
          </a:prstGeom>
          <a:noFill/>
        </p:spPr>
      </p:pic>
      <p:sp>
        <p:nvSpPr>
          <p:cNvPr id="13" name="Oval 12"/>
          <p:cNvSpPr/>
          <p:nvPr/>
        </p:nvSpPr>
        <p:spPr>
          <a:xfrm>
            <a:off x="1285852" y="3214686"/>
            <a:ext cx="3000396" cy="29988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572000" y="3214686"/>
            <a:ext cx="3000396" cy="29988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571604" y="4429132"/>
            <a:ext cx="5715040" cy="571504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" descr="D:\Car\cc_2010HYU006a_640_G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14" y="4929198"/>
            <a:ext cx="1143008" cy="857256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20" name="Picture 1" descr="D:\Car\cc_2010HYU006a_640_G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1802" y="4929198"/>
            <a:ext cx="1143008" cy="857256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  <p:sp>
        <p:nvSpPr>
          <p:cNvPr id="21" name="Oval 20"/>
          <p:cNvSpPr/>
          <p:nvPr/>
        </p:nvSpPr>
        <p:spPr>
          <a:xfrm>
            <a:off x="714348" y="5072074"/>
            <a:ext cx="5715040" cy="571504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2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ie 42"/>
          <p:cNvSpPr/>
          <p:nvPr/>
        </p:nvSpPr>
        <p:spPr>
          <a:xfrm>
            <a:off x="4143372" y="2786058"/>
            <a:ext cx="3643338" cy="3643338"/>
          </a:xfrm>
          <a:prstGeom prst="pie">
            <a:avLst>
              <a:gd name="adj1" fmla="val 8093571"/>
              <a:gd name="adj2" fmla="val 13473725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5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z="2400" dirty="0" smtClean="0"/>
              <a:t>Directional MAC (D-MAC)</a:t>
            </a:r>
          </a:p>
          <a:p>
            <a:pPr>
              <a:lnSpc>
                <a:spcPct val="130000"/>
              </a:lnSpc>
              <a:buSzPct val="80000"/>
              <a:buBlip>
                <a:blip r:embed="rId3"/>
              </a:buBlip>
            </a:pPr>
            <a:r>
              <a:rPr lang="en-US" sz="2000" dirty="0" smtClean="0"/>
              <a:t>each terminal must know its geographic position (easy via GPS)</a:t>
            </a:r>
          </a:p>
          <a:p>
            <a:pPr>
              <a:lnSpc>
                <a:spcPct val="130000"/>
              </a:lnSpc>
              <a:buSzPct val="80000"/>
              <a:buBlip>
                <a:blip r:embed="rId3"/>
              </a:buBlip>
            </a:pPr>
            <a:r>
              <a:rPr lang="en-US" sz="2000" dirty="0" smtClean="0"/>
              <a:t>Based on IEEE 802.11, uses a 4 way handshake</a:t>
            </a:r>
          </a:p>
          <a:p>
            <a:pPr>
              <a:lnSpc>
                <a:spcPct val="150000"/>
              </a:lnSpc>
              <a:buSzPct val="80000"/>
              <a:buBlip>
                <a:blip r:embed="rId3"/>
              </a:buBlip>
            </a:pPr>
            <a:endParaRPr lang="en-US" sz="18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MAC Protocols for VANETs – Directional antennas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33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428860" y="2787654"/>
            <a:ext cx="3643338" cy="3641742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85786" y="2786058"/>
            <a:ext cx="3643338" cy="3641742"/>
          </a:xfrm>
          <a:prstGeom prst="ellipse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143372" y="2787654"/>
            <a:ext cx="3643338" cy="3641742"/>
          </a:xfrm>
          <a:prstGeom prst="ellipse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>
            <a:stCxn id="23" idx="5"/>
            <a:endCxn id="23" idx="1"/>
          </p:cNvCxnSpPr>
          <p:nvPr/>
        </p:nvCxnSpPr>
        <p:spPr>
          <a:xfrm rot="5400000" flipH="1">
            <a:off x="1319904" y="3318815"/>
            <a:ext cx="2575102" cy="257622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4" idx="5"/>
            <a:endCxn id="14" idx="1"/>
          </p:cNvCxnSpPr>
          <p:nvPr/>
        </p:nvCxnSpPr>
        <p:spPr>
          <a:xfrm rot="5400000" flipH="1">
            <a:off x="2962978" y="3320411"/>
            <a:ext cx="2575102" cy="257622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3" idx="3"/>
            <a:endCxn id="23" idx="7"/>
          </p:cNvCxnSpPr>
          <p:nvPr/>
        </p:nvCxnSpPr>
        <p:spPr>
          <a:xfrm rot="5400000" flipH="1" flipV="1">
            <a:off x="1319904" y="3318815"/>
            <a:ext cx="2575102" cy="257622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4" idx="3"/>
            <a:endCxn id="14" idx="7"/>
          </p:cNvCxnSpPr>
          <p:nvPr/>
        </p:nvCxnSpPr>
        <p:spPr>
          <a:xfrm rot="5400000" flipH="1" flipV="1">
            <a:off x="2962978" y="3320411"/>
            <a:ext cx="2575102" cy="257622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4" idx="3"/>
            <a:endCxn id="24" idx="7"/>
          </p:cNvCxnSpPr>
          <p:nvPr/>
        </p:nvCxnSpPr>
        <p:spPr>
          <a:xfrm rot="5400000" flipH="1" flipV="1">
            <a:off x="4677490" y="3320411"/>
            <a:ext cx="2575102" cy="257622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4" idx="5"/>
            <a:endCxn id="24" idx="1"/>
          </p:cNvCxnSpPr>
          <p:nvPr/>
        </p:nvCxnSpPr>
        <p:spPr>
          <a:xfrm rot="5400000" flipH="1">
            <a:off x="4677490" y="3320411"/>
            <a:ext cx="2575102" cy="257622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" descr="D:\Car\cc_2010HYU006a_640_G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0232" y="4143380"/>
            <a:ext cx="1143008" cy="857256"/>
          </a:xfrm>
          <a:prstGeom prst="rect">
            <a:avLst/>
          </a:prstGeom>
          <a:noFill/>
        </p:spPr>
      </p:pic>
      <p:pic>
        <p:nvPicPr>
          <p:cNvPr id="12" name="Picture 1" descr="D:\Car\cc_2010HYU006a_640_G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7818" y="4143380"/>
            <a:ext cx="1143008" cy="857256"/>
          </a:xfrm>
          <a:prstGeom prst="rect">
            <a:avLst/>
          </a:prstGeom>
          <a:noFill/>
        </p:spPr>
      </p:pic>
      <p:pic>
        <p:nvPicPr>
          <p:cNvPr id="42" name="Picture 17" descr="D:\Car\cc_2010HYU008a_640_SAZ.png"/>
          <p:cNvPicPr>
            <a:picLocks noChangeAspect="1" noChangeArrowheads="1"/>
          </p:cNvPicPr>
          <p:nvPr/>
        </p:nvPicPr>
        <p:blipFill>
          <a:blip r:embed="rId5" cstate="print">
            <a:lum/>
          </a:blip>
          <a:srcRect/>
          <a:stretch>
            <a:fillRect/>
          </a:stretch>
        </p:blipFill>
        <p:spPr bwMode="auto">
          <a:xfrm>
            <a:off x="3643306" y="4143380"/>
            <a:ext cx="1143008" cy="857256"/>
          </a:xfrm>
          <a:prstGeom prst="rect">
            <a:avLst/>
          </a:prstGeom>
          <a:noFill/>
        </p:spPr>
      </p:pic>
      <p:grpSp>
        <p:nvGrpSpPr>
          <p:cNvPr id="61" name="Group 60"/>
          <p:cNvGrpSpPr/>
          <p:nvPr/>
        </p:nvGrpSpPr>
        <p:grpSpPr>
          <a:xfrm>
            <a:off x="3357554" y="3714752"/>
            <a:ext cx="1714512" cy="1715306"/>
            <a:chOff x="3357554" y="3714752"/>
            <a:chExt cx="1714512" cy="1715306"/>
          </a:xfrm>
        </p:grpSpPr>
        <p:cxnSp>
          <p:nvCxnSpPr>
            <p:cNvPr id="45" name="Straight Arrow Connector 44"/>
            <p:cNvCxnSpPr/>
            <p:nvPr/>
          </p:nvCxnSpPr>
          <p:spPr>
            <a:xfrm rot="10800000">
              <a:off x="3357554" y="4572008"/>
              <a:ext cx="857256" cy="1588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rot="5400000" flipH="1" flipV="1">
              <a:off x="3784594" y="4144174"/>
              <a:ext cx="859638" cy="794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flipV="1">
              <a:off x="4214810" y="4572008"/>
              <a:ext cx="857256" cy="1588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rot="5400000">
              <a:off x="3787373" y="5001827"/>
              <a:ext cx="854874" cy="1588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Straight Arrow Connector 58"/>
          <p:cNvCxnSpPr/>
          <p:nvPr/>
        </p:nvCxnSpPr>
        <p:spPr>
          <a:xfrm flipV="1">
            <a:off x="8143900" y="3214686"/>
            <a:ext cx="857256" cy="1588"/>
          </a:xfrm>
          <a:prstGeom prst="straightConnector1">
            <a:avLst/>
          </a:prstGeom>
          <a:ln w="571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8072462" y="2786058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RTS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 flipV="1">
            <a:off x="2571736" y="4572008"/>
            <a:ext cx="857256" cy="1588"/>
          </a:xfrm>
          <a:prstGeom prst="straightConnector1">
            <a:avLst/>
          </a:prstGeom>
          <a:ln w="5715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8143900" y="3967467"/>
            <a:ext cx="857256" cy="1588"/>
          </a:xfrm>
          <a:prstGeom prst="straightConnector1">
            <a:avLst/>
          </a:prstGeom>
          <a:ln w="5715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8072462" y="3538839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CTS</a:t>
            </a:r>
            <a:endParaRPr lang="en-US" sz="2400" b="1" dirty="0">
              <a:solidFill>
                <a:srgbClr val="00B050"/>
              </a:solidFill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 rot="10800000">
            <a:off x="3357555" y="4572008"/>
            <a:ext cx="857256" cy="1588"/>
          </a:xfrm>
          <a:prstGeom prst="straightConnector1">
            <a:avLst/>
          </a:prstGeom>
          <a:ln w="571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0800000">
            <a:off x="8143900" y="4641857"/>
            <a:ext cx="857256" cy="1588"/>
          </a:xfrm>
          <a:prstGeom prst="straightConnector1">
            <a:avLst/>
          </a:prstGeom>
          <a:ln w="57150">
            <a:solidFill>
              <a:srgbClr val="00206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8072462" y="4180192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DS</a:t>
            </a:r>
            <a:endParaRPr lang="en-US" sz="2400" b="1" dirty="0">
              <a:solidFill>
                <a:srgbClr val="002060"/>
              </a:solidFill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 flipV="1">
            <a:off x="2571736" y="4572008"/>
            <a:ext cx="857256" cy="1588"/>
          </a:xfrm>
          <a:prstGeom prst="straightConnector1">
            <a:avLst/>
          </a:prstGeom>
          <a:ln w="57150">
            <a:solidFill>
              <a:srgbClr val="FFFF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V="1">
            <a:off x="8143900" y="5286388"/>
            <a:ext cx="857256" cy="1588"/>
          </a:xfrm>
          <a:prstGeom prst="straightConnector1">
            <a:avLst/>
          </a:prstGeom>
          <a:ln w="57150">
            <a:solidFill>
              <a:srgbClr val="FFFF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8072462" y="4857760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ACK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 anchor="ctr"/>
          <a:lstStyle/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What is a VANET?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Motivation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Media access in MANETs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MAC Protocols for VANETs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/>
              <a:t>Qualitative comparison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Conclusions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Outline</a:t>
            </a:r>
            <a:endParaRPr lang="en-US" sz="28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34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43446"/>
            <a:ext cx="8229600" cy="1714512"/>
          </a:xfrm>
        </p:spPr>
        <p:txBody>
          <a:bodyPr anchor="t">
            <a:normAutofit fontScale="85000" lnSpcReduction="10000"/>
          </a:bodyPr>
          <a:lstStyle/>
          <a:p>
            <a:pPr>
              <a:lnSpc>
                <a:spcPct val="150000"/>
              </a:lnSpc>
              <a:buSzPct val="80000"/>
              <a:buBlip>
                <a:blip r:embed="rId3"/>
              </a:buBlip>
            </a:pPr>
            <a:r>
              <a:rPr lang="en-US" sz="2400" dirty="0" smtClean="0"/>
              <a:t>IEEE 802.11p could represent a real solution, but waits to be published</a:t>
            </a:r>
          </a:p>
          <a:p>
            <a:pPr>
              <a:lnSpc>
                <a:spcPct val="150000"/>
              </a:lnSpc>
              <a:buSzPct val="80000"/>
              <a:buBlip>
                <a:blip r:embed="rId3"/>
              </a:buBlip>
            </a:pPr>
            <a:r>
              <a:rPr lang="en-US" sz="2400" dirty="0" smtClean="0"/>
              <a:t>Directional antennas offer high reliability and low latency, but are too complex and hard to manage in real implementations</a:t>
            </a:r>
          </a:p>
          <a:p>
            <a:pPr>
              <a:lnSpc>
                <a:spcPct val="150000"/>
              </a:lnSpc>
              <a:buSzPct val="80000"/>
              <a:buNone/>
            </a:pPr>
            <a:endParaRPr lang="en-US" sz="24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Qualitative comparison</a:t>
            </a:r>
            <a:endParaRPr lang="en-US" sz="28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35</a:t>
            </a:fld>
            <a:endParaRPr lang="en-US" sz="1400" dirty="0">
              <a:solidFill>
                <a:schemeClr val="bg1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00030" y="1000108"/>
          <a:ext cx="8143937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8"/>
                <a:gridCol w="1809763"/>
                <a:gridCol w="1809763"/>
                <a:gridCol w="180976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802.11 MAC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ADHOC MAC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D-MAC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Based</a:t>
                      </a:r>
                      <a:r>
                        <a:rPr lang="en-US" baseline="0" dirty="0" smtClean="0"/>
                        <a:t> 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CSMA/CA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RR-ALOHA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CSMA/CA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Implementation maturity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Mature and evolving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QoS</a:t>
                      </a:r>
                      <a:r>
                        <a:rPr lang="en-US" dirty="0" smtClean="0"/>
                        <a:t> and RT capability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Small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 evolving to High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Reliability multicast/broadcast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Time synchronization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needed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Mandatory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needed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 anchor="ctr"/>
          <a:lstStyle/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What is a VANET?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Motivation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Media access in MANETs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MAC Protocols for VANETs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Qualitative comparison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/>
              <a:t>Conclusions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Outline</a:t>
            </a:r>
            <a:endParaRPr lang="en-US" sz="28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36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 anchor="ctr"/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SzPct val="80000"/>
              <a:buBlip>
                <a:blip r:embed="rId2"/>
              </a:buBlip>
            </a:pPr>
            <a:r>
              <a:rPr lang="en-US" sz="2400" dirty="0" smtClean="0"/>
              <a:t>VANETs have many practical applications, but the most important ones are in terms of active safety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SzPct val="80000"/>
              <a:buBlip>
                <a:blip r:embed="rId2"/>
              </a:buBlip>
            </a:pPr>
            <a:r>
              <a:rPr lang="en-US" sz="2400" dirty="0" smtClean="0"/>
              <a:t>there are no standardized protocols, but a lot of research is done in this area (http://www.vanet.info/projects)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SzPct val="80000"/>
              <a:buBlip>
                <a:blip r:embed="rId2"/>
              </a:buBlip>
            </a:pPr>
            <a:r>
              <a:rPr lang="en-US" sz="2400" dirty="0" smtClean="0"/>
              <a:t>VANETs are likely to become the most important realization of mobile ad hoc networks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SzPct val="80000"/>
              <a:buBlip>
                <a:blip r:embed="rId2"/>
              </a:buBlip>
            </a:pPr>
            <a:r>
              <a:rPr lang="en-US" sz="2400" dirty="0" smtClean="0"/>
              <a:t>what about security?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Conclusions</a:t>
            </a:r>
            <a:endParaRPr lang="en-US" sz="28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37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400" dirty="0" smtClean="0">
              <a:solidFill>
                <a:srgbClr val="262696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262696"/>
                </a:solidFill>
              </a:rPr>
              <a:t>1.	</a:t>
            </a:r>
            <a:r>
              <a:rPr lang="en-US" sz="2000" dirty="0" err="1" smtClean="0">
                <a:solidFill>
                  <a:srgbClr val="262696"/>
                </a:solidFill>
              </a:rPr>
              <a:t>Hamid</a:t>
            </a:r>
            <a:r>
              <a:rPr lang="en-US" sz="2000" dirty="0" smtClean="0">
                <a:solidFill>
                  <a:srgbClr val="262696"/>
                </a:solidFill>
              </a:rPr>
              <a:t> </a:t>
            </a:r>
            <a:r>
              <a:rPr lang="en-US" sz="2000" dirty="0" err="1" smtClean="0">
                <a:solidFill>
                  <a:srgbClr val="262696"/>
                </a:solidFill>
              </a:rPr>
              <a:t>Menouar</a:t>
            </a:r>
            <a:r>
              <a:rPr lang="en-US" sz="2000" dirty="0" smtClean="0">
                <a:solidFill>
                  <a:srgbClr val="262696"/>
                </a:solidFill>
              </a:rPr>
              <a:t> and </a:t>
            </a:r>
            <a:r>
              <a:rPr lang="en-US" sz="2000" dirty="0" err="1" smtClean="0">
                <a:solidFill>
                  <a:srgbClr val="262696"/>
                </a:solidFill>
              </a:rPr>
              <a:t>Fethi</a:t>
            </a:r>
            <a:r>
              <a:rPr lang="en-US" sz="2000" dirty="0" smtClean="0">
                <a:solidFill>
                  <a:srgbClr val="262696"/>
                </a:solidFill>
              </a:rPr>
              <a:t> </a:t>
            </a:r>
            <a:r>
              <a:rPr lang="en-US" sz="2000" dirty="0" err="1" smtClean="0">
                <a:solidFill>
                  <a:srgbClr val="262696"/>
                </a:solidFill>
              </a:rPr>
              <a:t>Filali</a:t>
            </a:r>
            <a:r>
              <a:rPr lang="en-US" sz="2000" dirty="0" smtClean="0">
                <a:solidFill>
                  <a:srgbClr val="262696"/>
                </a:solidFill>
              </a:rPr>
              <a:t>, EURECOM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262696"/>
                </a:solidFill>
              </a:rPr>
              <a:t>	</a:t>
            </a:r>
            <a:r>
              <a:rPr lang="en-US" sz="2000" dirty="0" err="1" smtClean="0">
                <a:solidFill>
                  <a:srgbClr val="262696"/>
                </a:solidFill>
              </a:rPr>
              <a:t>Massimiliano</a:t>
            </a:r>
            <a:r>
              <a:rPr lang="en-US" sz="2000" dirty="0" smtClean="0">
                <a:solidFill>
                  <a:srgbClr val="262696"/>
                </a:solidFill>
              </a:rPr>
              <a:t> </a:t>
            </a:r>
            <a:r>
              <a:rPr lang="en-US" sz="2000" dirty="0" err="1" smtClean="0">
                <a:solidFill>
                  <a:srgbClr val="262696"/>
                </a:solidFill>
              </a:rPr>
              <a:t>Lenardi</a:t>
            </a:r>
            <a:r>
              <a:rPr lang="en-US" sz="2000" dirty="0" smtClean="0">
                <a:solidFill>
                  <a:srgbClr val="262696"/>
                </a:solidFill>
              </a:rPr>
              <a:t>, Hitachi Europe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	A Survey and Qualitative Analysis of MAC Protocols for Vehicular Ad Hoc Networks</a:t>
            </a:r>
          </a:p>
          <a:p>
            <a:pPr>
              <a:spcBef>
                <a:spcPts val="0"/>
              </a:spcBef>
              <a:buNone/>
            </a:pPr>
            <a:r>
              <a:rPr lang="en-US" sz="2000" i="1" dirty="0" smtClean="0">
                <a:solidFill>
                  <a:srgbClr val="5F5FD7"/>
                </a:solidFill>
              </a:rPr>
              <a:t>	IEEE Wireless Communications</a:t>
            </a:r>
            <a:r>
              <a:rPr lang="en-US" sz="2000" dirty="0" smtClean="0">
                <a:solidFill>
                  <a:srgbClr val="5F5FD7"/>
                </a:solidFill>
              </a:rPr>
              <a:t>, pages 30-35, October 2006.</a:t>
            </a:r>
          </a:p>
          <a:p>
            <a:pPr>
              <a:spcBef>
                <a:spcPts val="0"/>
              </a:spcBef>
              <a:buNone/>
            </a:pPr>
            <a:endParaRPr lang="en-US" sz="2000" dirty="0" smtClean="0">
              <a:solidFill>
                <a:srgbClr val="5F5FD7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262696"/>
                </a:solidFill>
              </a:rPr>
              <a:t>2.	</a:t>
            </a:r>
            <a:r>
              <a:rPr lang="en-US" sz="2000" dirty="0" err="1" smtClean="0">
                <a:solidFill>
                  <a:srgbClr val="262696"/>
                </a:solidFill>
              </a:rPr>
              <a:t>Florian</a:t>
            </a:r>
            <a:r>
              <a:rPr lang="en-US" sz="2000" dirty="0" smtClean="0">
                <a:solidFill>
                  <a:srgbClr val="262696"/>
                </a:solidFill>
              </a:rPr>
              <a:t> </a:t>
            </a:r>
            <a:r>
              <a:rPr lang="en-US" sz="2000" dirty="0" err="1" smtClean="0">
                <a:solidFill>
                  <a:srgbClr val="262696"/>
                </a:solidFill>
              </a:rPr>
              <a:t>Dötzer</a:t>
            </a:r>
            <a:r>
              <a:rPr lang="en-US" sz="2000" dirty="0" smtClean="0">
                <a:solidFill>
                  <a:srgbClr val="262696"/>
                </a:solidFill>
              </a:rPr>
              <a:t>, BMW Group Research and Technology</a:t>
            </a:r>
          </a:p>
          <a:p>
            <a:pPr>
              <a:spcBef>
                <a:spcPts val="0"/>
              </a:spcBef>
              <a:buNone/>
            </a:pPr>
            <a:r>
              <a:rPr lang="de-DE" sz="2000" dirty="0" smtClean="0"/>
              <a:t>	Privacy Issues in Vehicular Ad Hoc Networks</a:t>
            </a:r>
          </a:p>
          <a:p>
            <a:pPr>
              <a:spcBef>
                <a:spcPts val="0"/>
              </a:spcBef>
              <a:buNone/>
            </a:pPr>
            <a:r>
              <a:rPr lang="de-DE" sz="2000" dirty="0" smtClean="0"/>
              <a:t>	</a:t>
            </a:r>
            <a:r>
              <a:rPr lang="en-US" sz="2000" i="1" dirty="0" smtClean="0">
                <a:solidFill>
                  <a:srgbClr val="5F5FD7"/>
                </a:solidFill>
              </a:rPr>
              <a:t>Workshop on Privacy Enhancing Technologies</a:t>
            </a:r>
            <a:r>
              <a:rPr lang="en-US" sz="2000" dirty="0" smtClean="0">
                <a:solidFill>
                  <a:srgbClr val="5F5FD7"/>
                </a:solidFill>
              </a:rPr>
              <a:t>, Dubrovnik, </a:t>
            </a:r>
            <a:r>
              <a:rPr lang="de-DE" sz="2000" dirty="0" smtClean="0">
                <a:solidFill>
                  <a:srgbClr val="5F5FD7"/>
                </a:solidFill>
              </a:rPr>
              <a:t>June 2005</a:t>
            </a:r>
          </a:p>
          <a:p>
            <a:pPr>
              <a:spcBef>
                <a:spcPts val="0"/>
              </a:spcBef>
              <a:buNone/>
            </a:pPr>
            <a:r>
              <a:rPr lang="de-DE" sz="2000" dirty="0" smtClean="0">
                <a:solidFill>
                  <a:srgbClr val="5F5FD7"/>
                </a:solidFill>
              </a:rPr>
              <a:t>	</a:t>
            </a:r>
          </a:p>
          <a:p>
            <a:pPr>
              <a:spcBef>
                <a:spcPts val="0"/>
              </a:spcBef>
              <a:buNone/>
            </a:pPr>
            <a:r>
              <a:rPr lang="de-DE" sz="2000" dirty="0" smtClean="0">
                <a:solidFill>
                  <a:srgbClr val="262696"/>
                </a:solidFill>
              </a:rPr>
              <a:t>3.</a:t>
            </a:r>
            <a:r>
              <a:rPr lang="de-DE" sz="2000" dirty="0" smtClean="0">
                <a:solidFill>
                  <a:srgbClr val="5F5FD7"/>
                </a:solidFill>
              </a:rPr>
              <a:t>	</a:t>
            </a:r>
            <a:r>
              <a:rPr lang="de-DE" sz="2000" dirty="0" smtClean="0">
                <a:solidFill>
                  <a:srgbClr val="262696"/>
                </a:solidFill>
              </a:rPr>
              <a:t>Maged Hamada Ibrahim</a:t>
            </a:r>
            <a:r>
              <a:rPr lang="de-DE" sz="2000" dirty="0" smtClean="0">
                <a:solidFill>
                  <a:srgbClr val="5F5FD7"/>
                </a:solidFill>
              </a:rPr>
              <a:t>, </a:t>
            </a:r>
          </a:p>
          <a:p>
            <a:pPr>
              <a:spcBef>
                <a:spcPts val="0"/>
              </a:spcBef>
              <a:buNone/>
            </a:pPr>
            <a:r>
              <a:rPr lang="de-DE" sz="2000" dirty="0" smtClean="0">
                <a:solidFill>
                  <a:srgbClr val="5F5FD7"/>
                </a:solidFill>
              </a:rPr>
              <a:t>	</a:t>
            </a:r>
            <a:r>
              <a:rPr lang="de-DE" sz="2000" dirty="0" smtClean="0"/>
              <a:t>Noninteractive, Anonymously Authenticated, and Traceable Message Transmission for VANETs</a:t>
            </a:r>
          </a:p>
          <a:p>
            <a:pPr>
              <a:spcBef>
                <a:spcPts val="0"/>
              </a:spcBef>
              <a:buNone/>
            </a:pPr>
            <a:r>
              <a:rPr lang="de-DE" sz="2000" i="1" dirty="0" smtClean="0">
                <a:solidFill>
                  <a:srgbClr val="5F5FD7"/>
                </a:solidFill>
              </a:rPr>
              <a:t>	International Journal of Vehicular Technology</a:t>
            </a:r>
            <a:r>
              <a:rPr lang="de-DE" sz="2000" dirty="0" smtClean="0">
                <a:solidFill>
                  <a:srgbClr val="5F5FD7"/>
                </a:solidFill>
              </a:rPr>
              <a:t>, vol. 2009, Article ID 702346</a:t>
            </a:r>
          </a:p>
          <a:p>
            <a:pPr>
              <a:spcBef>
                <a:spcPts val="0"/>
              </a:spcBef>
              <a:buNone/>
            </a:pPr>
            <a:endParaRPr lang="de-DE" sz="2000" dirty="0" smtClean="0">
              <a:solidFill>
                <a:srgbClr val="5F5FD7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de-DE" sz="2000" dirty="0" smtClean="0">
                <a:solidFill>
                  <a:srgbClr val="262696"/>
                </a:solidFill>
              </a:rPr>
              <a:t>4.	Andrew S. Tanenbaum</a:t>
            </a:r>
            <a:endParaRPr lang="de-DE" sz="2000" dirty="0" smtClean="0">
              <a:solidFill>
                <a:srgbClr val="5F5FD7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de-DE" sz="2000" dirty="0" smtClean="0"/>
              <a:t>	Re</a:t>
            </a:r>
            <a:r>
              <a:rPr lang="ro-RO" sz="2000" dirty="0" smtClean="0"/>
              <a:t>ţele de calculatoare </a:t>
            </a:r>
          </a:p>
          <a:p>
            <a:pPr>
              <a:spcBef>
                <a:spcPts val="0"/>
              </a:spcBef>
              <a:buNone/>
            </a:pPr>
            <a:r>
              <a:rPr lang="ro-RO" sz="2000" dirty="0" smtClean="0"/>
              <a:t>	</a:t>
            </a:r>
            <a:r>
              <a:rPr lang="ro-RO" sz="2000" i="1" dirty="0" smtClean="0">
                <a:solidFill>
                  <a:srgbClr val="5F5FD7"/>
                </a:solidFill>
              </a:rPr>
              <a:t>Byblos, </a:t>
            </a:r>
            <a:r>
              <a:rPr lang="ro-RO" sz="2000" dirty="0" smtClean="0">
                <a:solidFill>
                  <a:srgbClr val="5F5FD7"/>
                </a:solidFill>
              </a:rPr>
              <a:t>4th Edition, 2004,</a:t>
            </a:r>
            <a:r>
              <a:rPr lang="ro-RO" sz="2000" i="1" dirty="0" smtClean="0">
                <a:solidFill>
                  <a:srgbClr val="5F5FD7"/>
                </a:solidFill>
              </a:rPr>
              <a:t> </a:t>
            </a:r>
            <a:r>
              <a:rPr lang="ro-RO" sz="2000" dirty="0" smtClean="0">
                <a:solidFill>
                  <a:srgbClr val="5F5FD7"/>
                </a:solidFill>
              </a:rPr>
              <a:t>pages 270-271</a:t>
            </a:r>
            <a:endParaRPr lang="ro-RO" sz="2000" dirty="0" smtClean="0"/>
          </a:p>
          <a:p>
            <a:pPr>
              <a:spcBef>
                <a:spcPts val="0"/>
              </a:spcBef>
              <a:buNone/>
            </a:pPr>
            <a:endParaRPr lang="de-DE" sz="20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References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38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 smtClean="0">
              <a:solidFill>
                <a:srgbClr val="262696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262696"/>
                </a:solidFill>
              </a:rPr>
              <a:t>5.	F. </a:t>
            </a:r>
            <a:r>
              <a:rPr lang="en-US" sz="2000" dirty="0" err="1" smtClean="0">
                <a:solidFill>
                  <a:srgbClr val="262696"/>
                </a:solidFill>
              </a:rPr>
              <a:t>Borgonovo</a:t>
            </a:r>
            <a:r>
              <a:rPr lang="en-US" sz="2000" dirty="0" smtClean="0">
                <a:solidFill>
                  <a:srgbClr val="262696"/>
                </a:solidFill>
              </a:rPr>
              <a:t>, A. Capone, M. Cesena and L. </a:t>
            </a:r>
            <a:r>
              <a:rPr lang="en-US" sz="2000" dirty="0" err="1" smtClean="0">
                <a:solidFill>
                  <a:srgbClr val="262696"/>
                </a:solidFill>
              </a:rPr>
              <a:t>Fratta</a:t>
            </a:r>
            <a:r>
              <a:rPr lang="en-US" sz="2000" dirty="0" smtClean="0">
                <a:solidFill>
                  <a:srgbClr val="262696"/>
                </a:solidFill>
              </a:rPr>
              <a:t>, </a:t>
            </a:r>
            <a:r>
              <a:rPr lang="en-US" sz="2000" dirty="0" err="1" smtClean="0">
                <a:solidFill>
                  <a:srgbClr val="262696"/>
                </a:solidFill>
              </a:rPr>
              <a:t>Politecnico</a:t>
            </a:r>
            <a:r>
              <a:rPr lang="en-US" sz="2000" dirty="0" smtClean="0">
                <a:solidFill>
                  <a:srgbClr val="262696"/>
                </a:solidFill>
              </a:rPr>
              <a:t> </a:t>
            </a:r>
            <a:r>
              <a:rPr lang="en-US" sz="2000" dirty="0" err="1" smtClean="0">
                <a:solidFill>
                  <a:srgbClr val="262696"/>
                </a:solidFill>
              </a:rPr>
              <a:t>di</a:t>
            </a:r>
            <a:r>
              <a:rPr lang="en-US" sz="2000" dirty="0" smtClean="0">
                <a:solidFill>
                  <a:srgbClr val="262696"/>
                </a:solidFill>
              </a:rPr>
              <a:t> Milano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	ADHOC MAC: New MAC Architecture for Ad Hoc Networks Providing Efficient and Reliable Point-to-Point and Broadcast Services</a:t>
            </a:r>
          </a:p>
          <a:p>
            <a:pPr>
              <a:spcBef>
                <a:spcPts val="0"/>
              </a:spcBef>
              <a:buNone/>
            </a:pPr>
            <a:r>
              <a:rPr lang="en-US" sz="2000" i="1" dirty="0" smtClean="0">
                <a:solidFill>
                  <a:srgbClr val="5F5FD7"/>
                </a:solidFill>
              </a:rPr>
              <a:t>	Wireless Networks, 10</a:t>
            </a:r>
            <a:r>
              <a:rPr lang="en-US" sz="2000" dirty="0" smtClean="0">
                <a:solidFill>
                  <a:srgbClr val="5F5FD7"/>
                </a:solidFill>
              </a:rPr>
              <a:t>, pages 359-366, July 2004.</a:t>
            </a:r>
          </a:p>
          <a:p>
            <a:pPr>
              <a:spcBef>
                <a:spcPts val="0"/>
              </a:spcBef>
              <a:buNone/>
            </a:pPr>
            <a:endParaRPr lang="en-US" sz="2000" dirty="0" smtClean="0">
              <a:solidFill>
                <a:srgbClr val="5F5FD7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References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39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 anchor="ctr"/>
          <a:lstStyle/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/>
              <a:t>What is a VANET?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Motivation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Media access in MANETs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MAC Protocols for VANETs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Qualitative comparison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Conclusions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Outline</a:t>
            </a:r>
            <a:endParaRPr lang="en-US" sz="28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4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Conclusions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40</a:t>
            </a:fld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42844" y="2714620"/>
            <a:ext cx="8715436" cy="785818"/>
            <a:chOff x="214282" y="1428736"/>
            <a:chExt cx="8715436" cy="785818"/>
          </a:xfrm>
        </p:grpSpPr>
        <p:sp>
          <p:nvSpPr>
            <p:cNvPr id="15" name="Rounded Rectangle 14"/>
            <p:cNvSpPr/>
            <p:nvPr/>
          </p:nvSpPr>
          <p:spPr>
            <a:xfrm>
              <a:off x="214282" y="1428736"/>
              <a:ext cx="8715436" cy="785818"/>
            </a:xfrm>
            <a:prstGeom prst="roundRect">
              <a:avLst/>
            </a:prstGeom>
            <a:solidFill>
              <a:srgbClr val="003774"/>
            </a:solidFill>
            <a:ln>
              <a:noFill/>
            </a:ln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4282" y="1538811"/>
              <a:ext cx="87154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Thank you for your attention! </a:t>
              </a:r>
              <a:endParaRPr lang="en-US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57850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  <a:buSzPct val="80000"/>
              <a:buBlip>
                <a:blip r:embed="rId3"/>
              </a:buBlip>
            </a:pPr>
            <a:r>
              <a:rPr lang="en-US" sz="2400" dirty="0" smtClean="0"/>
              <a:t>VANET stands for </a:t>
            </a:r>
            <a:r>
              <a:rPr lang="en-US" sz="2400" b="1" dirty="0" smtClean="0"/>
              <a:t>V</a:t>
            </a:r>
            <a:r>
              <a:rPr lang="en-US" sz="2400" dirty="0" smtClean="0"/>
              <a:t>ehicular </a:t>
            </a:r>
            <a:r>
              <a:rPr lang="en-US" sz="2400" b="1" dirty="0" smtClean="0"/>
              <a:t>A</a:t>
            </a:r>
            <a:r>
              <a:rPr lang="en-US" sz="2400" dirty="0" smtClean="0"/>
              <a:t>d-hoc </a:t>
            </a:r>
            <a:r>
              <a:rPr lang="en-US" sz="2400" b="1" dirty="0" err="1" smtClean="0"/>
              <a:t>NET</a:t>
            </a:r>
            <a:r>
              <a:rPr lang="en-US" sz="2400" dirty="0" err="1" smtClean="0"/>
              <a:t>work</a:t>
            </a:r>
            <a:endParaRPr lang="en-US" sz="2400" dirty="0" smtClean="0"/>
          </a:p>
          <a:p>
            <a:pPr>
              <a:spcBef>
                <a:spcPts val="2400"/>
              </a:spcBef>
              <a:buSzPct val="80000"/>
              <a:buBlip>
                <a:blip r:embed="rId3"/>
              </a:buBlip>
            </a:pPr>
            <a:r>
              <a:rPr lang="en-US" sz="2400" dirty="0" smtClean="0"/>
              <a:t>a special type of MANETs (mobile ad-hoc networks) designed to provide communication between nearby vehicles and between vehicles and road-side equipment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What is a VANET?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5</a:t>
            </a:fld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00034" y="3714752"/>
            <a:ext cx="8358246" cy="2724298"/>
            <a:chOff x="500034" y="3347908"/>
            <a:chExt cx="8358246" cy="2724298"/>
          </a:xfrm>
        </p:grpSpPr>
        <p:pic>
          <p:nvPicPr>
            <p:cNvPr id="1042" name="Picture 18" descr="C:\Documents and Settings\Alex\Local Settings\Temporary Internet Files\Content.IE5\JMMPCTXK\MCj03499930000[1]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429388" y="3347908"/>
              <a:ext cx="727259" cy="1224100"/>
            </a:xfrm>
            <a:prstGeom prst="rect">
              <a:avLst/>
            </a:prstGeom>
            <a:noFill/>
          </p:spPr>
        </p:pic>
        <p:sp>
          <p:nvSpPr>
            <p:cNvPr id="14" name="Trapezoid 13"/>
            <p:cNvSpPr/>
            <p:nvPr/>
          </p:nvSpPr>
          <p:spPr>
            <a:xfrm>
              <a:off x="500034" y="4429132"/>
              <a:ext cx="8215370" cy="1357322"/>
            </a:xfrm>
            <a:prstGeom prst="trapezoid">
              <a:avLst>
                <a:gd name="adj" fmla="val 109826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41" name="Picture 17" descr="D:\Car\cc_2010HYU008a_640_SAZ.png"/>
            <p:cNvPicPr>
              <a:picLocks noChangeAspect="1" noChangeArrowheads="1"/>
            </p:cNvPicPr>
            <p:nvPr/>
          </p:nvPicPr>
          <p:blipFill>
            <a:blip r:embed="rId5" cstate="print">
              <a:lum/>
            </a:blip>
            <a:srcRect/>
            <a:stretch>
              <a:fillRect/>
            </a:stretch>
          </p:blipFill>
          <p:spPr bwMode="auto">
            <a:xfrm>
              <a:off x="5476882" y="4000504"/>
              <a:ext cx="1595448" cy="1196587"/>
            </a:xfrm>
            <a:prstGeom prst="rect">
              <a:avLst/>
            </a:prstGeom>
            <a:noFill/>
          </p:spPr>
        </p:pic>
        <p:pic>
          <p:nvPicPr>
            <p:cNvPr id="117" name="Picture 13" descr="D:\Car\cc_2010HYU006a_640_BF.png"/>
            <p:cNvPicPr>
              <a:picLocks noChangeAspect="1" noChangeArrowheads="1"/>
            </p:cNvPicPr>
            <p:nvPr/>
          </p:nvPicPr>
          <p:blipFill>
            <a:blip r:embed="rId6" cstate="print">
              <a:lum/>
            </a:blip>
            <a:srcRect/>
            <a:stretch>
              <a:fillRect/>
            </a:stretch>
          </p:blipFill>
          <p:spPr bwMode="auto">
            <a:xfrm>
              <a:off x="1142976" y="4786322"/>
              <a:ext cx="1714512" cy="1285884"/>
            </a:xfrm>
            <a:prstGeom prst="rect">
              <a:avLst/>
            </a:prstGeom>
            <a:noFill/>
          </p:spPr>
        </p:pic>
        <p:pic>
          <p:nvPicPr>
            <p:cNvPr id="124" name="Picture 13" descr="D:\Car\cc_2010HYU006a_640_BF.png"/>
            <p:cNvPicPr>
              <a:picLocks noChangeAspect="1" noChangeArrowheads="1"/>
            </p:cNvPicPr>
            <p:nvPr/>
          </p:nvPicPr>
          <p:blipFill>
            <a:blip r:embed="rId6" cstate="print">
              <a:lum/>
            </a:blip>
            <a:srcRect/>
            <a:stretch>
              <a:fillRect/>
            </a:stretch>
          </p:blipFill>
          <p:spPr bwMode="auto">
            <a:xfrm>
              <a:off x="3143240" y="4000504"/>
              <a:ext cx="1714512" cy="1285884"/>
            </a:xfrm>
            <a:prstGeom prst="rect">
              <a:avLst/>
            </a:prstGeom>
            <a:noFill/>
          </p:spPr>
        </p:pic>
        <p:pic>
          <p:nvPicPr>
            <p:cNvPr id="134" name="Picture 13" descr="D:\Car\cc_2010HYU006a_640_BF.png"/>
            <p:cNvPicPr>
              <a:picLocks noChangeAspect="1" noChangeArrowheads="1"/>
            </p:cNvPicPr>
            <p:nvPr/>
          </p:nvPicPr>
          <p:blipFill>
            <a:blip r:embed="rId6" cstate="print">
              <a:lum/>
            </a:blip>
            <a:srcRect/>
            <a:stretch>
              <a:fillRect/>
            </a:stretch>
          </p:blipFill>
          <p:spPr bwMode="auto">
            <a:xfrm>
              <a:off x="3571868" y="4786322"/>
              <a:ext cx="1714512" cy="1285884"/>
            </a:xfrm>
            <a:prstGeom prst="rect">
              <a:avLst/>
            </a:prstGeom>
            <a:noFill/>
          </p:spPr>
        </p:pic>
        <p:cxnSp>
          <p:nvCxnSpPr>
            <p:cNvPr id="138" name="Straight Connector 137"/>
            <p:cNvCxnSpPr/>
            <p:nvPr/>
          </p:nvCxnSpPr>
          <p:spPr>
            <a:xfrm>
              <a:off x="2071670" y="5429264"/>
              <a:ext cx="2428892" cy="0"/>
            </a:xfrm>
            <a:prstGeom prst="line">
              <a:avLst/>
            </a:prstGeom>
            <a:ln w="63500">
              <a:solidFill>
                <a:schemeClr val="accent1"/>
              </a:solidFill>
              <a:headEnd type="oval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642910" y="5072074"/>
              <a:ext cx="8215370" cy="0"/>
            </a:xfrm>
            <a:prstGeom prst="line">
              <a:avLst/>
            </a:prstGeom>
            <a:ln w="127000">
              <a:solidFill>
                <a:schemeClr val="bg1"/>
              </a:solidFill>
              <a:prstDash val="dash"/>
            </a:ln>
            <a:scene3d>
              <a:camera prst="perspectiveFront" fov="5400000">
                <a:rot lat="17699975" lon="0" rev="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flipV="1">
              <a:off x="4000496" y="4572008"/>
              <a:ext cx="2357454" cy="71438"/>
            </a:xfrm>
            <a:prstGeom prst="line">
              <a:avLst/>
            </a:prstGeom>
            <a:ln w="63500">
              <a:solidFill>
                <a:schemeClr val="accent1"/>
              </a:solidFill>
              <a:headEnd type="oval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rot="5400000" flipH="1" flipV="1">
              <a:off x="6036479" y="3821909"/>
              <a:ext cx="1071570" cy="428628"/>
            </a:xfrm>
            <a:prstGeom prst="line">
              <a:avLst/>
            </a:prstGeom>
            <a:ln w="63500">
              <a:solidFill>
                <a:schemeClr val="accent1"/>
              </a:solidFill>
              <a:headEnd type="oval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flipV="1">
              <a:off x="2071670" y="4643446"/>
              <a:ext cx="1928826" cy="785818"/>
            </a:xfrm>
            <a:prstGeom prst="line">
              <a:avLst/>
            </a:prstGeom>
            <a:ln w="63500">
              <a:solidFill>
                <a:schemeClr val="accent1"/>
              </a:solidFill>
              <a:headEnd type="oval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16200000" flipV="1">
              <a:off x="3857620" y="4786322"/>
              <a:ext cx="785818" cy="500066"/>
            </a:xfrm>
            <a:prstGeom prst="line">
              <a:avLst/>
            </a:prstGeom>
            <a:ln w="63500">
              <a:solidFill>
                <a:schemeClr val="accent1"/>
              </a:solidFill>
              <a:headEnd type="oval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 anchor="ctr"/>
          <a:lstStyle/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What is a VANET?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/>
              <a:t>Motivation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Media access in MANETs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MAC Protocols for VANETs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Qualitative comparison</a:t>
            </a:r>
          </a:p>
          <a:p>
            <a:pPr>
              <a:lnSpc>
                <a:spcPct val="150000"/>
              </a:lnSpc>
              <a:buSzPct val="80000"/>
              <a:buBlip>
                <a:blip r:embed="rId2"/>
              </a:buBlip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Conclusions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Outline</a:t>
            </a:r>
            <a:endParaRPr lang="en-US" sz="28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6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86412"/>
          </a:xfrm>
        </p:spPr>
        <p:txBody>
          <a:bodyPr anchor="t"/>
          <a:lstStyle/>
          <a:p>
            <a:pPr>
              <a:spcBef>
                <a:spcPts val="2400"/>
              </a:spcBef>
              <a:spcAft>
                <a:spcPts val="600"/>
              </a:spcAft>
              <a:buNone/>
            </a:pPr>
            <a:r>
              <a:rPr lang="en-US" sz="2800" dirty="0" smtClean="0"/>
              <a:t>Why are VANETs important?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en-US" sz="2800" dirty="0" smtClean="0"/>
          </a:p>
          <a:p>
            <a:pPr>
              <a:spcBef>
                <a:spcPts val="600"/>
              </a:spcBef>
              <a:spcAft>
                <a:spcPts val="600"/>
              </a:spcAft>
              <a:buSzPct val="80000"/>
              <a:buBlip>
                <a:blip r:embed="rId3"/>
              </a:buBlip>
            </a:pPr>
            <a:r>
              <a:rPr lang="en-US" sz="2400" dirty="0" smtClean="0"/>
              <a:t>Active Safety: send warning messages about dangerous traffic situations (an accident, icy road, oil stain, sudden break, etc.)</a:t>
            </a:r>
          </a:p>
          <a:p>
            <a:pPr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Motivation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7</a:t>
            </a:fld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85752" y="3643314"/>
            <a:ext cx="8643966" cy="3071834"/>
            <a:chOff x="285752" y="2143116"/>
            <a:chExt cx="8643966" cy="3071834"/>
          </a:xfrm>
        </p:grpSpPr>
        <p:sp>
          <p:nvSpPr>
            <p:cNvPr id="15" name="Trapezoid 14"/>
            <p:cNvSpPr/>
            <p:nvPr/>
          </p:nvSpPr>
          <p:spPr>
            <a:xfrm>
              <a:off x="285752" y="3714752"/>
              <a:ext cx="8643966" cy="928694"/>
            </a:xfrm>
            <a:prstGeom prst="trapezoid">
              <a:avLst>
                <a:gd name="adj" fmla="val 59082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42910" y="4143380"/>
              <a:ext cx="8215370" cy="0"/>
            </a:xfrm>
            <a:prstGeom prst="line">
              <a:avLst/>
            </a:prstGeom>
            <a:ln w="101600">
              <a:solidFill>
                <a:schemeClr val="bg1"/>
              </a:solidFill>
              <a:prstDash val="dash"/>
            </a:ln>
            <a:scene3d>
              <a:camera prst="perspectiveFront">
                <a:rot lat="17699987" lon="0" rev="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" name="Picture 17" descr="D:\Car\cc_2010HYU008a_640_SAZ.png"/>
            <p:cNvPicPr>
              <a:picLocks noChangeAspect="1" noChangeArrowheads="1"/>
            </p:cNvPicPr>
            <p:nvPr/>
          </p:nvPicPr>
          <p:blipFill>
            <a:blip r:embed="rId4" cstate="print">
              <a:lum/>
            </a:blip>
            <a:srcRect/>
            <a:stretch>
              <a:fillRect/>
            </a:stretch>
          </p:blipFill>
          <p:spPr bwMode="auto">
            <a:xfrm>
              <a:off x="4548188" y="3571876"/>
              <a:ext cx="1809762" cy="1357322"/>
            </a:xfrm>
            <a:prstGeom prst="rect">
              <a:avLst/>
            </a:prstGeom>
            <a:noFill/>
          </p:spPr>
        </p:pic>
        <p:pic>
          <p:nvPicPr>
            <p:cNvPr id="18" name="Picture 13" descr="D:\Car\cc_2010HYU006a_640_BF.png"/>
            <p:cNvPicPr>
              <a:picLocks noChangeAspect="1" noChangeArrowheads="1"/>
            </p:cNvPicPr>
            <p:nvPr/>
          </p:nvPicPr>
          <p:blipFill>
            <a:blip r:embed="rId5" cstate="print">
              <a:lum/>
            </a:blip>
            <a:srcRect/>
            <a:stretch>
              <a:fillRect/>
            </a:stretch>
          </p:blipFill>
          <p:spPr bwMode="auto">
            <a:xfrm>
              <a:off x="2071670" y="3661174"/>
              <a:ext cx="1785950" cy="1339462"/>
            </a:xfrm>
            <a:prstGeom prst="rect">
              <a:avLst/>
            </a:prstGeom>
            <a:noFill/>
          </p:spPr>
        </p:pic>
        <p:pic>
          <p:nvPicPr>
            <p:cNvPr id="19" name="Picture 1" descr="D:\Car\cc_2010HYU006a_640_GP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00034" y="3643314"/>
              <a:ext cx="1785950" cy="1339463"/>
            </a:xfrm>
            <a:prstGeom prst="rect">
              <a:avLst/>
            </a:prstGeom>
            <a:noFill/>
          </p:spPr>
        </p:pic>
        <p:sp>
          <p:nvSpPr>
            <p:cNvPr id="20" name="Explosion 1 19"/>
            <p:cNvSpPr/>
            <p:nvPr/>
          </p:nvSpPr>
          <p:spPr>
            <a:xfrm>
              <a:off x="1857356" y="3929066"/>
              <a:ext cx="785818" cy="857256"/>
            </a:xfrm>
            <a:prstGeom prst="irregularSeal1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Arc 20"/>
            <p:cNvSpPr/>
            <p:nvPr/>
          </p:nvSpPr>
          <p:spPr>
            <a:xfrm>
              <a:off x="3071802" y="3071810"/>
              <a:ext cx="2500330" cy="1928826"/>
            </a:xfrm>
            <a:prstGeom prst="arc">
              <a:avLst>
                <a:gd name="adj1" fmla="val 10852091"/>
                <a:gd name="adj2" fmla="val 21213310"/>
              </a:avLst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Arc 21"/>
            <p:cNvSpPr/>
            <p:nvPr/>
          </p:nvSpPr>
          <p:spPr>
            <a:xfrm>
              <a:off x="5715008" y="2571744"/>
              <a:ext cx="2143140" cy="2643206"/>
            </a:xfrm>
            <a:prstGeom prst="arc">
              <a:avLst>
                <a:gd name="adj1" fmla="val 10852091"/>
                <a:gd name="adj2" fmla="val 19945319"/>
              </a:avLst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Picture 3" descr="C:\Documents and Settings\Alex\Local Settings\Temporary Internet Files\Content.IE5\JMMPCTXK\MCj04347500000[1]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857620" y="2571744"/>
              <a:ext cx="785818" cy="785818"/>
            </a:xfrm>
            <a:prstGeom prst="rect">
              <a:avLst/>
            </a:prstGeom>
            <a:noFill/>
          </p:spPr>
        </p:pic>
        <p:pic>
          <p:nvPicPr>
            <p:cNvPr id="24" name="Picture 17" descr="D:\Car\cc_2010HYU008a_640_SAZ.png"/>
            <p:cNvPicPr>
              <a:picLocks noChangeAspect="1" noChangeArrowheads="1"/>
            </p:cNvPicPr>
            <p:nvPr/>
          </p:nvPicPr>
          <p:blipFill>
            <a:blip r:embed="rId4" cstate="print">
              <a:lum/>
            </a:blip>
            <a:srcRect/>
            <a:stretch>
              <a:fillRect/>
            </a:stretch>
          </p:blipFill>
          <p:spPr bwMode="auto">
            <a:xfrm>
              <a:off x="6643702" y="3071810"/>
              <a:ext cx="1785950" cy="1339463"/>
            </a:xfrm>
            <a:prstGeom prst="rect">
              <a:avLst/>
            </a:prstGeom>
            <a:noFill/>
          </p:spPr>
        </p:pic>
        <p:pic>
          <p:nvPicPr>
            <p:cNvPr id="25" name="Picture 3" descr="C:\Documents and Settings\Alex\Local Settings\Temporary Internet Files\Content.IE5\JMMPCTXK\MCj04347500000[1]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357950" y="2143116"/>
              <a:ext cx="785818" cy="78581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Motivation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8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86150" y="6286520"/>
            <a:ext cx="5357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i="1" dirty="0" smtClean="0"/>
              <a:t>Source: http://events.ccc.de/congress/2006/Fahrplan/attachments/1216-vanet.pdf</a:t>
            </a:r>
            <a:endParaRPr lang="en-US" sz="1100" i="1" dirty="0"/>
          </a:p>
        </p:txBody>
      </p:sp>
      <p:pic>
        <p:nvPicPr>
          <p:cNvPr id="14" name="Picture 3" descr="D:\Pictur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014651"/>
            <a:ext cx="8858280" cy="52718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4"/>
            <a:ext cx="9144000" cy="642918"/>
          </a:xfrm>
          <a:prstGeom prst="rect">
            <a:avLst/>
          </a:prstGeom>
          <a:gradFill flip="none" rotWithShape="1">
            <a:gsLst>
              <a:gs pos="100000">
                <a:srgbClr val="1E1E78"/>
              </a:gs>
              <a:gs pos="0">
                <a:schemeClr val="tx1"/>
              </a:gs>
              <a:gs pos="50000">
                <a:srgbClr val="19196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 anchor="ctr">
            <a:normAutofit/>
          </a:bodyPr>
          <a:lstStyle/>
          <a:p>
            <a:pPr>
              <a:spcBef>
                <a:spcPts val="600"/>
              </a:spcBef>
              <a:spcAft>
                <a:spcPts val="2400"/>
              </a:spcAft>
              <a:buNone/>
            </a:pPr>
            <a:r>
              <a:rPr lang="en-US" sz="2800" dirty="0" smtClean="0"/>
              <a:t>And there is more: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80000"/>
              <a:buBlip>
                <a:blip r:embed="rId3"/>
              </a:buBlip>
            </a:pPr>
            <a:r>
              <a:rPr lang="en-US" sz="2400" dirty="0" smtClean="0"/>
              <a:t>traffic conditions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50000"/>
              <a:buBlip>
                <a:blip r:embed="rId3"/>
              </a:buBlip>
            </a:pPr>
            <a:r>
              <a:rPr lang="en-US" sz="2000" dirty="0" smtClean="0"/>
              <a:t>improve traffic efficiency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50000"/>
              <a:buBlip>
                <a:blip r:embed="rId3"/>
              </a:buBlip>
            </a:pPr>
            <a:r>
              <a:rPr lang="en-US" sz="2000" dirty="0" smtClean="0"/>
              <a:t>reduce traffic congestions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80000"/>
              <a:buBlip>
                <a:blip r:embed="rId3"/>
              </a:buBlip>
            </a:pPr>
            <a:r>
              <a:rPr lang="en-US" sz="2400" dirty="0" smtClean="0"/>
              <a:t>driving comfort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50000"/>
              <a:buBlip>
                <a:blip r:embed="rId3"/>
              </a:buBlip>
            </a:pPr>
            <a:r>
              <a:rPr lang="en-US" sz="2000" dirty="0" smtClean="0"/>
              <a:t>driver assistance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50000"/>
              <a:buBlip>
                <a:blip r:embed="rId3"/>
              </a:buBlip>
            </a:pPr>
            <a:r>
              <a:rPr lang="en-US" sz="2000" dirty="0" smtClean="0"/>
              <a:t>news/info/entertainment applications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80000"/>
              <a:buBlip>
                <a:blip r:embed="rId3"/>
              </a:buBlip>
            </a:pPr>
            <a:r>
              <a:rPr lang="en-US" sz="2400" dirty="0" smtClean="0"/>
              <a:t>economical reasons</a:t>
            </a:r>
          </a:p>
          <a:p>
            <a:pPr lvl="1">
              <a:buSzPct val="50000"/>
              <a:buBlip>
                <a:blip r:embed="rId3"/>
              </a:buBlip>
            </a:pPr>
            <a:r>
              <a:rPr lang="en-US" sz="2000" dirty="0" smtClean="0"/>
              <a:t>80% of innovation in new cars is electronics </a:t>
            </a:r>
          </a:p>
          <a:p>
            <a:pPr lvl="1">
              <a:buSzPct val="50000"/>
              <a:buBlip>
                <a:blip r:embed="rId3"/>
              </a:buBlip>
            </a:pPr>
            <a:r>
              <a:rPr lang="en-US" sz="2000" dirty="0" smtClean="0"/>
              <a:t>ABS &amp; ESP Market: 3 billion </a:t>
            </a:r>
            <a:r>
              <a:rPr lang="de-DE" sz="2000" dirty="0" smtClean="0"/>
              <a:t>€ in 2010</a:t>
            </a:r>
            <a:r>
              <a:rPr lang="en-US" sz="2000" dirty="0" smtClean="0"/>
              <a:t> </a:t>
            </a:r>
          </a:p>
          <a:p>
            <a:pPr lvl="1">
              <a:buSzPct val="50000"/>
              <a:buBlip>
                <a:blip r:embed="rId3"/>
              </a:buBlip>
            </a:pPr>
            <a:r>
              <a:rPr lang="en-US" sz="2000" dirty="0" smtClean="0"/>
              <a:t>VANETs Market: estimated to reach 1 billion $ in 2012 [3]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6572272"/>
            <a:ext cx="9144032" cy="307777"/>
            <a:chOff x="-32" y="6572272"/>
            <a:chExt cx="9144032" cy="307777"/>
          </a:xfrm>
        </p:grpSpPr>
        <p:sp>
          <p:nvSpPr>
            <p:cNvPr id="5" name="TextBox 4"/>
            <p:cNvSpPr txBox="1"/>
            <p:nvPr/>
          </p:nvSpPr>
          <p:spPr>
            <a:xfrm>
              <a:off x="3048198" y="6572272"/>
              <a:ext cx="3095438" cy="307777"/>
            </a:xfrm>
            <a:prstGeom prst="rect">
              <a:avLst/>
            </a:prstGeom>
            <a:solidFill>
              <a:srgbClr val="26269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MAC Protocols for VANETs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32" y="6572272"/>
              <a:ext cx="3071834" cy="307777"/>
            </a:xfrm>
            <a:prstGeom prst="rect">
              <a:avLst/>
            </a:prstGeom>
            <a:solidFill>
              <a:srgbClr val="19196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Alexandru</a:t>
              </a:r>
              <a:r>
                <a:rPr lang="en-US" sz="1400" dirty="0" smtClean="0">
                  <a:solidFill>
                    <a:schemeClr val="bg1"/>
                  </a:solidFill>
                </a:rPr>
                <a:t> Oprea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0032" y="6572272"/>
              <a:ext cx="3023968" cy="307777"/>
            </a:xfrm>
            <a:prstGeom prst="rect">
              <a:avLst/>
            </a:prstGeom>
            <a:solidFill>
              <a:srgbClr val="5F5FD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16</a:t>
              </a:r>
              <a:r>
                <a:rPr lang="en-US" sz="1400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sz="1400" dirty="0" smtClean="0">
                  <a:solidFill>
                    <a:schemeClr val="bg1"/>
                  </a:solidFill>
                </a:rPr>
                <a:t> February 2010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64294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cs typeface="Arial" pitchFamily="34" charset="0"/>
              </a:rPr>
              <a:t>Motivation</a:t>
            </a:r>
            <a:endParaRPr 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58214" y="6572272"/>
            <a:ext cx="776278" cy="285728"/>
          </a:xfrm>
        </p:spPr>
        <p:txBody>
          <a:bodyPr/>
          <a:lstStyle/>
          <a:p>
            <a:fld id="{428FC7F4-EB90-4260-939C-A145648005B7}" type="slidenum">
              <a:rPr lang="en-US" sz="1400" smtClean="0">
                <a:solidFill>
                  <a:schemeClr val="bg1"/>
                </a:solidFill>
              </a:rPr>
              <a:pPr/>
              <a:t>9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1348</TotalTime>
  <Words>2056</Words>
  <Application>Microsoft Office PowerPoint</Application>
  <PresentationFormat>On-screen Show (4:3)</PresentationFormat>
  <Paragraphs>548</Paragraphs>
  <Slides>40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Slide 1</vt:lpstr>
      <vt:lpstr>Slide 2</vt:lpstr>
      <vt:lpstr>Outline</vt:lpstr>
      <vt:lpstr>Outline</vt:lpstr>
      <vt:lpstr>What is a VANET?</vt:lpstr>
      <vt:lpstr>Outline</vt:lpstr>
      <vt:lpstr>Motivation</vt:lpstr>
      <vt:lpstr>Motivation</vt:lpstr>
      <vt:lpstr>Motivation</vt:lpstr>
      <vt:lpstr>Outline</vt:lpstr>
      <vt:lpstr>Introduction</vt:lpstr>
      <vt:lpstr>Introduction</vt:lpstr>
      <vt:lpstr>Introduction</vt:lpstr>
      <vt:lpstr>Outline</vt:lpstr>
      <vt:lpstr>Media access in MANETs</vt:lpstr>
      <vt:lpstr>Media access in MANETs</vt:lpstr>
      <vt:lpstr>Media access in MANETs</vt:lpstr>
      <vt:lpstr>Media access in MANETs</vt:lpstr>
      <vt:lpstr>Outline</vt:lpstr>
      <vt:lpstr>MAC Protocols for VANETs</vt:lpstr>
      <vt:lpstr>MAC Protocols for VANETs</vt:lpstr>
      <vt:lpstr>MAC Protocols for VANETs</vt:lpstr>
      <vt:lpstr>MAC Protocols for VANETs – IEEE 802.11</vt:lpstr>
      <vt:lpstr>MAC Protocols for VANETs – IEEE 802.11</vt:lpstr>
      <vt:lpstr>MAC Protocols for VANETs – IEEE 802.11</vt:lpstr>
      <vt:lpstr>MAC Protocols for VANETs – IEEE 802.11</vt:lpstr>
      <vt:lpstr>MAC Protocols for VANETs – IEEE 802.11</vt:lpstr>
      <vt:lpstr>MAC Protocols for VANETs</vt:lpstr>
      <vt:lpstr>MAC Protocols for VANETs – ADHOC MAC</vt:lpstr>
      <vt:lpstr>MAC Protocols for VANETs – ADHOC MAC</vt:lpstr>
      <vt:lpstr>MAC Protocols for VANETs</vt:lpstr>
      <vt:lpstr>MAC Protocols for VANETs – Directional antennas</vt:lpstr>
      <vt:lpstr>MAC Protocols for VANETs – Directional antennas</vt:lpstr>
      <vt:lpstr>Outline</vt:lpstr>
      <vt:lpstr>Qualitative comparison</vt:lpstr>
      <vt:lpstr>Outline</vt:lpstr>
      <vt:lpstr>Conclusions</vt:lpstr>
      <vt:lpstr>References</vt:lpstr>
      <vt:lpstr>References</vt:lpstr>
      <vt:lpstr>Conclusions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geTTa</dc:creator>
  <cp:lastModifiedBy>geTTa</cp:lastModifiedBy>
  <cp:revision>453</cp:revision>
  <dcterms:created xsi:type="dcterms:W3CDTF">2009-11-30T09:10:25Z</dcterms:created>
  <dcterms:modified xsi:type="dcterms:W3CDTF">2010-02-16T10:09:31Z</dcterms:modified>
</cp:coreProperties>
</file>