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2"/>
  </p:notesMasterIdLst>
  <p:sldIdLst>
    <p:sldId id="256" r:id="rId2"/>
    <p:sldId id="258" r:id="rId3"/>
    <p:sldId id="265" r:id="rId4"/>
    <p:sldId id="266" r:id="rId5"/>
    <p:sldId id="269" r:id="rId6"/>
    <p:sldId id="267" r:id="rId7"/>
    <p:sldId id="270" r:id="rId8"/>
    <p:sldId id="268" r:id="rId9"/>
    <p:sldId id="271" r:id="rId10"/>
    <p:sldId id="275" r:id="rId11"/>
    <p:sldId id="264" r:id="rId12"/>
    <p:sldId id="272" r:id="rId13"/>
    <p:sldId id="273" r:id="rId14"/>
    <p:sldId id="276" r:id="rId15"/>
    <p:sldId id="278" r:id="rId16"/>
    <p:sldId id="277" r:id="rId17"/>
    <p:sldId id="279" r:id="rId18"/>
    <p:sldId id="280" r:id="rId19"/>
    <p:sldId id="283" r:id="rId20"/>
    <p:sldId id="285" r:id="rId21"/>
    <p:sldId id="281" r:id="rId22"/>
    <p:sldId id="282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Keine Formatvorlage, Tabellengitternetz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701" autoAdjust="0"/>
    <p:restoredTop sz="94660"/>
  </p:normalViewPr>
  <p:slideViewPr>
    <p:cSldViewPr>
      <p:cViewPr>
        <p:scale>
          <a:sx n="50" d="100"/>
          <a:sy n="50" d="100"/>
        </p:scale>
        <p:origin x="-72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A84F6B-553B-49D2-B751-4D582196864A}" type="datetimeFigureOut">
              <a:rPr lang="de-DE" smtClean="0"/>
              <a:pPr/>
              <a:t>15.02.2010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7F193-938B-4C57-941F-B0F391DE2F47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809848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7F193-938B-4C57-941F-B0F391DE2F47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4044910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AD204-57D1-45F8-BF3E-66FE549E16E1}" type="datetime1">
              <a:rPr lang="de-DE" smtClean="0"/>
              <a:pPr/>
              <a:t>15.02.2010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Dominik Erb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F71B-9049-4D7C-9C16-81A65CD6461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9EDAF-79C3-419E-8C89-BE30A47D8F07}" type="datetime1">
              <a:rPr lang="de-DE" smtClean="0"/>
              <a:pPr/>
              <a:t>15.02.2010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Dominik Erb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F71B-9049-4D7C-9C16-81A65CD6461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DA0E9-800E-4375-82F3-F981448EF852}" type="datetime1">
              <a:rPr lang="de-DE" smtClean="0"/>
              <a:pPr/>
              <a:t>15.02.2010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Dominik Erb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F71B-9049-4D7C-9C16-81A65CD6461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E2385-53BB-4E6F-BCB5-539B16ABDF90}" type="datetime1">
              <a:rPr lang="de-DE" smtClean="0"/>
              <a:pPr/>
              <a:t>15.02.2010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Dominik Erb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F71B-9049-4D7C-9C16-81A65CD6461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18C4B-6A34-4D5C-B521-5AB290D4549F}" type="datetime1">
              <a:rPr lang="de-DE" smtClean="0"/>
              <a:pPr/>
              <a:t>15.02.2010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Dominik Erb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F71B-9049-4D7C-9C16-81A65CD6461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E4B7D-FFA6-4AB9-B1F5-D6BAAD150F4B}" type="datetime1">
              <a:rPr lang="de-DE" smtClean="0"/>
              <a:pPr/>
              <a:t>15.02.2010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Dominik Erb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F71B-9049-4D7C-9C16-81A65CD6461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955E9-0A06-4622-AA9E-4F6E1D7B8D7B}" type="datetime1">
              <a:rPr lang="de-DE" smtClean="0"/>
              <a:pPr/>
              <a:t>15.02.2010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Dominik Erb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F71B-9049-4D7C-9C16-81A65CD6461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6188E-29A5-4DA2-BC95-F8F408BD51B4}" type="datetime1">
              <a:rPr lang="de-DE" smtClean="0"/>
              <a:pPr/>
              <a:t>15.02.2010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Dominik Erb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F71B-9049-4D7C-9C16-81A65CD6461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627EF-87EA-4709-8C74-A4DE1AB8F72E}" type="datetime1">
              <a:rPr lang="de-DE" smtClean="0"/>
              <a:pPr/>
              <a:t>15.02.2010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Dominik Erb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F71B-9049-4D7C-9C16-81A65CD6461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7203A-83C3-4292-9F63-0EA283F672B4}" type="datetime1">
              <a:rPr lang="de-DE" smtClean="0"/>
              <a:pPr/>
              <a:t>15.02.2010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Dominik Erb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F71B-9049-4D7C-9C16-81A65CD6461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 smtClean="0"/>
              <a:t>Bild durch Klicken auf Symbol hinzufügen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A0A6A-9217-4F3A-BDEF-662A221EB268}" type="datetime1">
              <a:rPr lang="de-DE" smtClean="0"/>
              <a:pPr/>
              <a:t>15.02.2010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Dominik Erb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F71B-9049-4D7C-9C16-81A65CD6461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>
                <a:alpha val="0"/>
              </a:srgb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A1705-493B-46D7-AD42-D1FB93493731}" type="datetime1">
              <a:rPr lang="de-DE" smtClean="0"/>
              <a:pPr/>
              <a:t>15.02.2010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 smtClean="0"/>
              <a:t>Dominik Erb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7F71B-9049-4D7C-9C16-81A65CD6461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42910" y="1285860"/>
            <a:ext cx="7772400" cy="1470025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365F91"/>
                </a:solidFill>
              </a:rPr>
              <a:t>A </a:t>
            </a:r>
            <a:r>
              <a:rPr lang="en-US" dirty="0">
                <a:solidFill>
                  <a:srgbClr val="365F91"/>
                </a:solidFill>
              </a:rPr>
              <a:t>MAC protocol for full exploitation of Directional Antennas in Ad-hoc Wireless Networks </a:t>
            </a:r>
            <a:endParaRPr lang="de-DE" dirty="0">
              <a:solidFill>
                <a:srgbClr val="365F91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Ad hoc</a:t>
            </a:r>
            <a:r>
              <a:rPr lang="de-DE" dirty="0" smtClean="0"/>
              <a:t> Network Seminar</a:t>
            </a:r>
          </a:p>
          <a:p>
            <a:r>
              <a:rPr lang="de-DE" dirty="0" smtClean="0"/>
              <a:t>Referent:</a:t>
            </a:r>
            <a:r>
              <a:rPr lang="de-DE" dirty="0" smtClean="0"/>
              <a:t> </a:t>
            </a:r>
            <a:r>
              <a:rPr lang="de-DE" dirty="0" smtClean="0"/>
              <a:t>Dominik Erb</a:t>
            </a:r>
          </a:p>
        </p:txBody>
      </p:sp>
      <p:cxnSp>
        <p:nvCxnSpPr>
          <p:cNvPr id="4" name="Gerade Verbindung 3"/>
          <p:cNvCxnSpPr/>
          <p:nvPr/>
        </p:nvCxnSpPr>
        <p:spPr>
          <a:xfrm>
            <a:off x="714348" y="3500438"/>
            <a:ext cx="75009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feld 4"/>
          <p:cNvSpPr txBox="1"/>
          <p:nvPr/>
        </p:nvSpPr>
        <p:spPr>
          <a:xfrm>
            <a:off x="475817" y="5589240"/>
            <a:ext cx="8413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basierend auf einer Arbeit von Thanasis Korakis, Gentian Jakillari und Leandros </a:t>
            </a:r>
            <a:r>
              <a:rPr lang="de-DE" dirty="0" smtClean="0"/>
              <a:t>Tassiulas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525963"/>
          </a:xfrm>
        </p:spPr>
        <p:txBody>
          <a:bodyPr/>
          <a:lstStyle/>
          <a:p>
            <a:pPr marL="514350" indent="-457200"/>
            <a:r>
              <a:rPr lang="de-DE" dirty="0" smtClean="0"/>
              <a:t>Vorteile:</a:t>
            </a:r>
          </a:p>
          <a:p>
            <a:pPr lvl="1"/>
            <a:r>
              <a:rPr lang="de-DE" sz="1600" dirty="0"/>
              <a:t>Erheblich vergrößerte Reichweite in eine </a:t>
            </a:r>
            <a:r>
              <a:rPr lang="de-DE" sz="1600" dirty="0" smtClean="0"/>
              <a:t>Richtung</a:t>
            </a:r>
          </a:p>
          <a:p>
            <a:pPr lvl="1"/>
            <a:r>
              <a:rPr lang="de-DE" sz="1600" dirty="0"/>
              <a:t>Mehrere gleichzeitige Störungsfreie Übertragungen</a:t>
            </a:r>
          </a:p>
          <a:p>
            <a:pPr marL="457200" lvl="1" indent="0">
              <a:buNone/>
            </a:pPr>
            <a:r>
              <a:rPr lang="de-DE" sz="1600" dirty="0" smtClean="0">
                <a:sym typeface="Wingdings" pitchFamily="2" charset="2"/>
              </a:rPr>
              <a:t>  </a:t>
            </a:r>
            <a:r>
              <a:rPr lang="de-DE" sz="1600" dirty="0" smtClean="0"/>
              <a:t>Steigerung </a:t>
            </a:r>
            <a:r>
              <a:rPr lang="de-DE" sz="1600" dirty="0"/>
              <a:t>der Netzwerkkapazität allgemein</a:t>
            </a:r>
          </a:p>
          <a:p>
            <a:pPr lvl="1"/>
            <a:endParaRPr lang="de-DE" dirty="0" smtClean="0"/>
          </a:p>
          <a:p>
            <a:pPr marL="914400" lvl="1" indent="-457200"/>
            <a:endParaRPr lang="de-DE" dirty="0" smtClean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785786" y="-18416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4400" dirty="0" smtClean="0">
                <a:solidFill>
                  <a:srgbClr val="365F91"/>
                </a:solidFill>
                <a:latin typeface="+mj-lt"/>
                <a:ea typeface="+mj-ea"/>
                <a:cs typeface="+mj-cs"/>
              </a:rPr>
              <a:t>2.1 Direktionale </a:t>
            </a:r>
            <a:r>
              <a:rPr lang="de-DE" sz="4400" dirty="0" smtClean="0">
                <a:solidFill>
                  <a:srgbClr val="365F91"/>
                </a:solidFill>
                <a:latin typeface="+mj-lt"/>
                <a:ea typeface="+mj-ea"/>
                <a:cs typeface="+mj-cs"/>
              </a:rPr>
              <a:t>Übertragungen</a:t>
            </a:r>
            <a:endParaRPr kumimoji="0" lang="de-DE" sz="4400" b="0" i="0" u="none" strike="noStrike" kern="1200" cap="none" spc="0" normalizeH="0" baseline="0" noProof="0" dirty="0">
              <a:ln>
                <a:noFill/>
              </a:ln>
              <a:solidFill>
                <a:srgbClr val="365F9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5" name="Gerade Verbindung 4"/>
          <p:cNvCxnSpPr/>
          <p:nvPr/>
        </p:nvCxnSpPr>
        <p:spPr>
          <a:xfrm>
            <a:off x="928662" y="928670"/>
            <a:ext cx="75009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Dominik Erb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F71B-9049-4D7C-9C16-81A65CD64610}" type="slidenum">
              <a:rPr lang="de-DE" smtClean="0"/>
              <a:pPr/>
              <a:t>10</a:t>
            </a:fld>
            <a:endParaRPr lang="de-DE" dirty="0"/>
          </a:p>
        </p:txBody>
      </p:sp>
      <p:pic>
        <p:nvPicPr>
          <p:cNvPr id="3074" name="Bild 2" descr="C:\Users\Domi\Desktop\Seminar\MAC for directional antennas\Omnidi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356992"/>
            <a:ext cx="3810000" cy="286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4274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ußzeilenplatzhalt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Dominik Erb</a:t>
            </a:r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F71B-9049-4D7C-9C16-81A65CD64610}" type="slidenum">
              <a:rPr lang="de-DE" smtClean="0"/>
              <a:pPr/>
              <a:t>11</a:t>
            </a:fld>
            <a:endParaRPr lang="de-DE" dirty="0"/>
          </a:p>
        </p:txBody>
      </p:sp>
      <p:sp>
        <p:nvSpPr>
          <p:cNvPr id="23" name="Titel 1"/>
          <p:cNvSpPr txBox="1">
            <a:spLocks/>
          </p:cNvSpPr>
          <p:nvPr/>
        </p:nvSpPr>
        <p:spPr>
          <a:xfrm>
            <a:off x="785786" y="-18416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de-DE" sz="4400" dirty="0" smtClean="0">
                <a:solidFill>
                  <a:srgbClr val="365F91"/>
                </a:solidFill>
              </a:rPr>
              <a:t>2.2 Direktionale </a:t>
            </a:r>
            <a:r>
              <a:rPr lang="de-DE" sz="4400" dirty="0">
                <a:solidFill>
                  <a:srgbClr val="365F91"/>
                </a:solidFill>
              </a:rPr>
              <a:t>Übertragungen</a:t>
            </a:r>
          </a:p>
        </p:txBody>
      </p:sp>
      <p:cxnSp>
        <p:nvCxnSpPr>
          <p:cNvPr id="24" name="Gerade Verbindung 23"/>
          <p:cNvCxnSpPr/>
          <p:nvPr/>
        </p:nvCxnSpPr>
        <p:spPr>
          <a:xfrm>
            <a:off x="928662" y="928670"/>
            <a:ext cx="75009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Inhaltsplatzhalt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r>
              <a:rPr lang="de-DE" dirty="0" smtClean="0"/>
              <a:t>Probleme:</a:t>
            </a:r>
          </a:p>
          <a:p>
            <a:pPr lvl="1"/>
            <a:r>
              <a:rPr lang="de-DE" dirty="0" smtClean="0"/>
              <a:t>Das Hidden Terminal Problem</a:t>
            </a:r>
          </a:p>
          <a:p>
            <a:pPr lvl="1"/>
            <a:r>
              <a:rPr lang="de-DE" dirty="0" smtClean="0"/>
              <a:t>Taubheit ( Deafness)</a:t>
            </a:r>
          </a:p>
          <a:p>
            <a:pPr lvl="1"/>
            <a:r>
              <a:rPr lang="de-DE" dirty="0" smtClean="0"/>
              <a:t>Bestimmung der Position von Nachbarn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525963"/>
          </a:xfrm>
        </p:spPr>
        <p:txBody>
          <a:bodyPr/>
          <a:lstStyle/>
          <a:p>
            <a:r>
              <a:rPr lang="de-DE" dirty="0" smtClean="0"/>
              <a:t>Node liegt außerhalb der Reichweite des Senders </a:t>
            </a:r>
          </a:p>
          <a:p>
            <a:pPr marL="400050" lvl="1" indent="0">
              <a:buNone/>
            </a:pPr>
            <a:r>
              <a:rPr lang="de-DE" dirty="0" smtClean="0"/>
              <a:t>-&gt; erfährt nichts von einer anstehenden Übertragung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28596" y="-184165"/>
            <a:ext cx="828680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4400" dirty="0" smtClean="0">
                <a:solidFill>
                  <a:srgbClr val="365F91"/>
                </a:solidFill>
                <a:latin typeface="+mj-lt"/>
                <a:ea typeface="+mj-ea"/>
                <a:cs typeface="+mj-cs"/>
              </a:rPr>
              <a:t>2.2.1 Das </a:t>
            </a:r>
            <a:r>
              <a:rPr lang="de-DE" sz="4400" dirty="0" smtClean="0">
                <a:solidFill>
                  <a:srgbClr val="365F91"/>
                </a:solidFill>
                <a:latin typeface="+mj-lt"/>
                <a:ea typeface="+mj-ea"/>
                <a:cs typeface="+mj-cs"/>
              </a:rPr>
              <a:t>Hidden Terminal Problem</a:t>
            </a:r>
            <a:endParaRPr kumimoji="0" lang="de-DE" sz="4400" b="0" i="0" u="none" strike="noStrike" kern="1200" cap="none" spc="0" normalizeH="0" baseline="0" noProof="0" dirty="0">
              <a:ln>
                <a:noFill/>
              </a:ln>
              <a:solidFill>
                <a:srgbClr val="365F9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5" name="Gerade Verbindung 4"/>
          <p:cNvCxnSpPr/>
          <p:nvPr/>
        </p:nvCxnSpPr>
        <p:spPr>
          <a:xfrm>
            <a:off x="928662" y="928670"/>
            <a:ext cx="75009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Dominik Erb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F71B-9049-4D7C-9C16-81A65CD64610}" type="slidenum">
              <a:rPr lang="de-DE" smtClean="0"/>
              <a:pPr/>
              <a:t>12</a:t>
            </a:fld>
            <a:endParaRPr lang="de-DE" dirty="0"/>
          </a:p>
        </p:txBody>
      </p:sp>
      <p:pic>
        <p:nvPicPr>
          <p:cNvPr id="4098" name="Bild 2" descr="C:\Users\Domi\Desktop\Seminar\MAC for directional antennas\Hiddenter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429000"/>
            <a:ext cx="3810001" cy="286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6530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/>
          <a:lstStyle/>
          <a:p>
            <a:r>
              <a:rPr lang="de-DE" dirty="0" smtClean="0"/>
              <a:t>Empfänger überhört Nachricht, da er nicht auf der entsprechenden Antenne hört</a:t>
            </a:r>
          </a:p>
          <a:p>
            <a:pPr marL="457200" lvl="1" indent="0">
              <a:buNone/>
            </a:pPr>
            <a:r>
              <a:rPr lang="de-DE" dirty="0" smtClean="0">
                <a:sym typeface="Wingdings" pitchFamily="2" charset="2"/>
              </a:rPr>
              <a:t></a:t>
            </a:r>
            <a:r>
              <a:rPr lang="de-DE" dirty="0" smtClean="0"/>
              <a:t> Sender übermittelt immer wieder das gleiche 	Paket ohne Erfolg</a:t>
            </a:r>
          </a:p>
          <a:p>
            <a:pPr marL="457200" lvl="1" indent="0">
              <a:buNone/>
            </a:pPr>
            <a:endParaRPr lang="de-DE" dirty="0" smtClean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785786" y="-18416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65F9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2.2.1 Taubheit </a:t>
            </a:r>
            <a:r>
              <a:rPr kumimoji="0" lang="de-DE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65F9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 Deafness)</a:t>
            </a:r>
            <a:endParaRPr kumimoji="0" lang="de-DE" sz="4400" b="0" i="0" u="none" strike="noStrike" kern="1200" cap="none" spc="0" normalizeH="0" baseline="0" noProof="0" dirty="0">
              <a:ln>
                <a:noFill/>
              </a:ln>
              <a:solidFill>
                <a:srgbClr val="365F9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5" name="Gerade Verbindung 4"/>
          <p:cNvCxnSpPr/>
          <p:nvPr/>
        </p:nvCxnSpPr>
        <p:spPr>
          <a:xfrm>
            <a:off x="928662" y="928670"/>
            <a:ext cx="75009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Dominik Erb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F71B-9049-4D7C-9C16-81A65CD64610}" type="slidenum">
              <a:rPr lang="de-DE" smtClean="0"/>
              <a:pPr/>
              <a:t>13</a:t>
            </a:fld>
            <a:endParaRPr lang="de-DE" dirty="0"/>
          </a:p>
        </p:txBody>
      </p:sp>
      <p:pic>
        <p:nvPicPr>
          <p:cNvPr id="5122" name="Bild 2" descr="C:\Users\Domi\Desktop\Seminar\MAC for directional antennas\deafnes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501008"/>
            <a:ext cx="3810000" cy="286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6530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/>
          <a:lstStyle/>
          <a:p>
            <a:r>
              <a:rPr lang="de-DE" dirty="0" smtClean="0"/>
              <a:t>Signal wird nur in eine bestimmte Richtung übermittelt</a:t>
            </a:r>
          </a:p>
          <a:p>
            <a:pPr lvl="1"/>
            <a:r>
              <a:rPr lang="de-DE" dirty="0" smtClean="0"/>
              <a:t>Welche Antenne übermittelt  Signal in Richtung eines bestimmten Nachbarn</a:t>
            </a:r>
            <a:endParaRPr lang="de-DE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0" y="-184165"/>
            <a:ext cx="885828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3700" dirty="0" smtClean="0">
                <a:solidFill>
                  <a:srgbClr val="365F91"/>
                </a:solidFill>
                <a:latin typeface="+mj-lt"/>
                <a:ea typeface="+mj-ea"/>
                <a:cs typeface="+mj-cs"/>
              </a:rPr>
              <a:t>2.2.3 Bestimmung </a:t>
            </a:r>
            <a:r>
              <a:rPr lang="de-DE" sz="3700" dirty="0" smtClean="0">
                <a:solidFill>
                  <a:srgbClr val="365F91"/>
                </a:solidFill>
                <a:latin typeface="+mj-lt"/>
                <a:ea typeface="+mj-ea"/>
                <a:cs typeface="+mj-cs"/>
              </a:rPr>
              <a:t>der Position von Nachbarn</a:t>
            </a:r>
            <a:endParaRPr kumimoji="0" lang="de-DE" sz="3700" b="0" i="0" u="none" strike="noStrike" kern="1200" cap="none" spc="0" normalizeH="0" baseline="0" noProof="0" dirty="0">
              <a:ln>
                <a:noFill/>
              </a:ln>
              <a:solidFill>
                <a:srgbClr val="365F9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5" name="Gerade Verbindung 4"/>
          <p:cNvCxnSpPr/>
          <p:nvPr/>
        </p:nvCxnSpPr>
        <p:spPr>
          <a:xfrm>
            <a:off x="928662" y="928670"/>
            <a:ext cx="75009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Dominik Erb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F71B-9049-4D7C-9C16-81A65CD64610}" type="slidenum">
              <a:rPr lang="de-DE" smtClean="0"/>
              <a:pPr/>
              <a:t>14</a:t>
            </a:fld>
            <a:endParaRPr lang="de-DE" dirty="0"/>
          </a:p>
        </p:txBody>
      </p:sp>
      <p:pic>
        <p:nvPicPr>
          <p:cNvPr id="8" name="Bild 2" descr="C:\Users\Domi\Desktop\Seminar\MAC for directional antennas\Hiddenter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298279"/>
            <a:ext cx="3810001" cy="286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3883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359421"/>
            <a:ext cx="8229600" cy="4525963"/>
          </a:xfrm>
        </p:spPr>
        <p:txBody>
          <a:bodyPr/>
          <a:lstStyle/>
          <a:p>
            <a:r>
              <a:rPr lang="de-DE" dirty="0" smtClean="0"/>
              <a:t>Nicht immer speziell für direktionale Übertragungen entwickelt</a:t>
            </a:r>
          </a:p>
          <a:p>
            <a:r>
              <a:rPr lang="de-DE" dirty="0" smtClean="0"/>
              <a:t>Verwenden teilweise omnidirektionale Übertragungen von RTS / CTS</a:t>
            </a:r>
          </a:p>
          <a:p>
            <a:pPr marL="0" indent="0">
              <a:buNone/>
            </a:pPr>
            <a:endParaRPr lang="de-DE" dirty="0" smtClean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500034" y="-184165"/>
            <a:ext cx="821537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65F9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2.3 Andere </a:t>
            </a:r>
            <a:r>
              <a:rPr kumimoji="0" lang="de-DE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65F9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direktionale Protokolle</a:t>
            </a:r>
            <a:endParaRPr kumimoji="0" lang="de-DE" sz="4400" b="0" i="0" u="none" strike="noStrike" kern="1200" cap="none" spc="0" normalizeH="0" baseline="0" noProof="0" dirty="0">
              <a:ln>
                <a:noFill/>
              </a:ln>
              <a:solidFill>
                <a:srgbClr val="365F9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5" name="Gerade Verbindung 4"/>
          <p:cNvCxnSpPr/>
          <p:nvPr/>
        </p:nvCxnSpPr>
        <p:spPr>
          <a:xfrm>
            <a:off x="928662" y="928670"/>
            <a:ext cx="75009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Dominik Erb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F71B-9049-4D7C-9C16-81A65CD64610}" type="slidenum">
              <a:rPr lang="de-DE" smtClean="0"/>
              <a:pPr/>
              <a:t>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71348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rmAutofit/>
          </a:bodyPr>
          <a:lstStyle/>
          <a:p>
            <a:r>
              <a:rPr lang="de-DE" dirty="0" smtClean="0"/>
              <a:t>Verwendet lediglich direktionale Übertragungen</a:t>
            </a:r>
          </a:p>
          <a:p>
            <a:r>
              <a:rPr lang="de-DE" dirty="0" smtClean="0"/>
              <a:t>Informiert Nachbarn über anstehende Übertragungen</a:t>
            </a:r>
          </a:p>
          <a:p>
            <a:r>
              <a:rPr lang="de-DE" dirty="0" smtClean="0"/>
              <a:t>Verwaltet die Position aller Nachbarn</a:t>
            </a:r>
          </a:p>
          <a:p>
            <a:r>
              <a:rPr lang="de-DE" dirty="0" smtClean="0"/>
              <a:t>Versucht keine Nachrichten zu überhören</a:t>
            </a:r>
          </a:p>
          <a:p>
            <a:r>
              <a:rPr lang="de-DE" dirty="0" smtClean="0"/>
              <a:t>Verwendet abgewandelte Form des 4 teiligen Handschlags (RTS/CTS/DATA/ACK) und NAV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785786" y="-18416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65F9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     Das </a:t>
            </a:r>
            <a:r>
              <a:rPr kumimoji="0" lang="de-DE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65F9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vorgestellte Protokoll</a:t>
            </a:r>
            <a:endParaRPr kumimoji="0" lang="de-DE" sz="4400" b="0" i="0" u="none" strike="noStrike" kern="1200" cap="none" spc="0" normalizeH="0" baseline="0" noProof="0" dirty="0">
              <a:ln>
                <a:noFill/>
              </a:ln>
              <a:solidFill>
                <a:srgbClr val="365F9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5" name="Gerade Verbindung 4"/>
          <p:cNvCxnSpPr/>
          <p:nvPr/>
        </p:nvCxnSpPr>
        <p:spPr>
          <a:xfrm>
            <a:off x="928662" y="928670"/>
            <a:ext cx="75009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Dominik Erb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F71B-9049-4D7C-9C16-81A65CD64610}" type="slidenum">
              <a:rPr lang="de-DE" smtClean="0"/>
              <a:pPr/>
              <a:t>16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71348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de-DE" dirty="0" smtClean="0"/>
              <a:t>Versucht das Hidden Terminal Problem zu lösen</a:t>
            </a:r>
          </a:p>
          <a:p>
            <a:r>
              <a:rPr lang="de-DE" dirty="0" smtClean="0"/>
              <a:t>Zyklische Übermittlung von RTS in alle Richtungen</a:t>
            </a:r>
          </a:p>
          <a:p>
            <a:r>
              <a:rPr lang="de-DE" dirty="0" smtClean="0"/>
              <a:t>Empfänger antwortet mit direktionalem CTS</a:t>
            </a:r>
          </a:p>
          <a:p>
            <a:r>
              <a:rPr lang="de-DE" dirty="0" smtClean="0"/>
              <a:t>Erst danach direktionale Übertragung von Data / Ack</a:t>
            </a:r>
          </a:p>
          <a:p>
            <a:endParaRPr lang="de-DE" dirty="0" smtClean="0"/>
          </a:p>
          <a:p>
            <a:r>
              <a:rPr lang="de-DE" dirty="0" smtClean="0"/>
              <a:t>Andere Nodes verschieben Übertragungen in entsprechende Richtung</a:t>
            </a:r>
          </a:p>
          <a:p>
            <a:endParaRPr lang="de-DE" dirty="0" smtClean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285720" y="-184165"/>
            <a:ext cx="864399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65F9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3.1 Zyklisches </a:t>
            </a:r>
            <a:r>
              <a:rPr kumimoji="0" lang="de-DE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65F9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direktionales RTS / CTS</a:t>
            </a:r>
            <a:endParaRPr kumimoji="0" lang="de-DE" sz="4400" b="0" i="0" u="none" strike="noStrike" kern="1200" cap="none" spc="0" normalizeH="0" baseline="0" noProof="0" dirty="0">
              <a:ln>
                <a:noFill/>
              </a:ln>
              <a:solidFill>
                <a:srgbClr val="365F9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5" name="Gerade Verbindung 4"/>
          <p:cNvCxnSpPr/>
          <p:nvPr/>
        </p:nvCxnSpPr>
        <p:spPr>
          <a:xfrm>
            <a:off x="928662" y="928670"/>
            <a:ext cx="75009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Dominik Erb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F71B-9049-4D7C-9C16-81A65CD64610}" type="slidenum">
              <a:rPr lang="de-DE" smtClean="0"/>
              <a:pPr/>
              <a:t>17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71348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Inhalt aller übermittelten Pakete:</a:t>
            </a:r>
          </a:p>
          <a:p>
            <a:r>
              <a:rPr lang="de-DE" dirty="0" smtClean="0"/>
              <a:t>Dauer der Übertragung</a:t>
            </a:r>
          </a:p>
          <a:p>
            <a:r>
              <a:rPr lang="de-DE" dirty="0" smtClean="0"/>
              <a:t>Sender</a:t>
            </a:r>
          </a:p>
          <a:p>
            <a:r>
              <a:rPr lang="de-DE" dirty="0" smtClean="0"/>
              <a:t>Empfänger</a:t>
            </a:r>
          </a:p>
          <a:p>
            <a:r>
              <a:rPr lang="de-DE" dirty="0" smtClean="0"/>
              <a:t>Zusatzinformationen zur Positionsbestimmung</a:t>
            </a:r>
          </a:p>
          <a:p>
            <a:r>
              <a:rPr lang="de-DE" dirty="0" smtClean="0"/>
              <a:t>…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28596" y="-184165"/>
            <a:ext cx="871540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de-DE" sz="4400" dirty="0" smtClean="0">
                <a:solidFill>
                  <a:srgbClr val="365F91"/>
                </a:solidFill>
              </a:rPr>
              <a:t>3.1 Zyklisches </a:t>
            </a:r>
            <a:r>
              <a:rPr lang="de-DE" sz="4400" dirty="0">
                <a:solidFill>
                  <a:srgbClr val="365F91"/>
                </a:solidFill>
              </a:rPr>
              <a:t>direktionales RTS / CTS</a:t>
            </a:r>
          </a:p>
        </p:txBody>
      </p:sp>
      <p:cxnSp>
        <p:nvCxnSpPr>
          <p:cNvPr id="5" name="Gerade Verbindung 4"/>
          <p:cNvCxnSpPr/>
          <p:nvPr/>
        </p:nvCxnSpPr>
        <p:spPr>
          <a:xfrm>
            <a:off x="928662" y="928670"/>
            <a:ext cx="75009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Dominik Erb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F71B-9049-4D7C-9C16-81A65CD64610}" type="slidenum">
              <a:rPr lang="de-DE" smtClean="0"/>
              <a:pPr/>
              <a:t>18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71348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285720" y="-184165"/>
            <a:ext cx="885828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de-DE" sz="4000" dirty="0" smtClean="0">
                <a:solidFill>
                  <a:srgbClr val="365F91"/>
                </a:solidFill>
              </a:rPr>
              <a:t>3.2 Positionsbestimmung </a:t>
            </a:r>
            <a:r>
              <a:rPr lang="de-DE" sz="4000" dirty="0" smtClean="0">
                <a:solidFill>
                  <a:srgbClr val="365F91"/>
                </a:solidFill>
              </a:rPr>
              <a:t>von Nachbarn</a:t>
            </a:r>
            <a:endParaRPr lang="de-DE" sz="4000" dirty="0">
              <a:solidFill>
                <a:srgbClr val="365F91"/>
              </a:solidFill>
            </a:endParaRPr>
          </a:p>
        </p:txBody>
      </p:sp>
      <p:cxnSp>
        <p:nvCxnSpPr>
          <p:cNvPr id="5" name="Gerade Verbindung 4"/>
          <p:cNvCxnSpPr/>
          <p:nvPr/>
        </p:nvCxnSpPr>
        <p:spPr>
          <a:xfrm>
            <a:off x="928662" y="928670"/>
            <a:ext cx="75009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Dominik Erb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F71B-9049-4D7C-9C16-81A65CD64610}" type="slidenum">
              <a:rPr lang="de-DE" smtClean="0"/>
              <a:pPr/>
              <a:t>19</a:t>
            </a:fld>
            <a:endParaRPr lang="de-DE" dirty="0"/>
          </a:p>
        </p:txBody>
      </p:sp>
      <p:sp>
        <p:nvSpPr>
          <p:cNvPr id="9" name="Inhaltsplatzhalt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Benötigte Informationen:</a:t>
            </a:r>
          </a:p>
          <a:p>
            <a:r>
              <a:rPr lang="de-DE" dirty="0" smtClean="0"/>
              <a:t>Welcher Nachbar</a:t>
            </a:r>
          </a:p>
          <a:p>
            <a:r>
              <a:rPr lang="de-DE" dirty="0" smtClean="0"/>
              <a:t>Antenne mit welcher dieser Daten empfängt</a:t>
            </a:r>
          </a:p>
          <a:p>
            <a:r>
              <a:rPr lang="de-DE" dirty="0" smtClean="0"/>
              <a:t>Antenne mit welcher ich Daten übermittle</a:t>
            </a:r>
          </a:p>
        </p:txBody>
      </p:sp>
    </p:spTree>
    <p:extLst>
      <p:ext uri="{BB962C8B-B14F-4D97-AF65-F5344CB8AC3E}">
        <p14:creationId xmlns:p14="http://schemas.microsoft.com/office/powerpoint/2010/main" xmlns="" val="345978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400600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 b="1" dirty="0" smtClean="0"/>
              <a:t>Einleitung</a:t>
            </a:r>
          </a:p>
          <a:p>
            <a:pPr marL="914400" lvl="1" indent="-514350">
              <a:buFont typeface="+mj-lt"/>
              <a:buAutoNum type="arabicPeriod"/>
            </a:pPr>
            <a:r>
              <a:rPr lang="de-DE" dirty="0" smtClean="0"/>
              <a:t>Motivation</a:t>
            </a:r>
          </a:p>
          <a:p>
            <a:pPr marL="914400" lvl="1" indent="-514350">
              <a:buFont typeface="+mj-lt"/>
              <a:buAutoNum type="arabicPeriod"/>
            </a:pPr>
            <a:r>
              <a:rPr lang="de-DE" dirty="0" smtClean="0"/>
              <a:t>MAC</a:t>
            </a:r>
          </a:p>
          <a:p>
            <a:pPr marL="914400" lvl="1" indent="-514350">
              <a:buFont typeface="+mj-lt"/>
              <a:buAutoNum type="arabicPeriod"/>
            </a:pPr>
            <a:r>
              <a:rPr lang="de-DE" dirty="0" smtClean="0"/>
              <a:t>CSMA/CA </a:t>
            </a:r>
            <a:r>
              <a:rPr lang="de-DE" dirty="0" smtClean="0"/>
              <a:t>mit </a:t>
            </a:r>
            <a:r>
              <a:rPr lang="de-DE" dirty="0" smtClean="0"/>
              <a:t>RTS/CTS</a:t>
            </a:r>
          </a:p>
          <a:p>
            <a:pPr marL="914400" lvl="1" indent="-514350">
              <a:buFont typeface="+mj-lt"/>
              <a:buAutoNum type="arabicPeriod"/>
            </a:pPr>
            <a:r>
              <a:rPr lang="de-DE" dirty="0" smtClean="0"/>
              <a:t>NAV</a:t>
            </a:r>
            <a:endParaRPr lang="de-DE" dirty="0" smtClean="0"/>
          </a:p>
          <a:p>
            <a:pPr lvl="1"/>
            <a:endParaRPr lang="de-DE" dirty="0" smtClean="0"/>
          </a:p>
          <a:p>
            <a:pPr marL="514350" indent="-514350">
              <a:buFont typeface="+mj-lt"/>
              <a:buAutoNum type="arabicPeriod"/>
            </a:pPr>
            <a:r>
              <a:rPr lang="de-DE" b="1" dirty="0" smtClean="0"/>
              <a:t>Direktionale Übertragungen in Ad-Hoc </a:t>
            </a:r>
            <a:r>
              <a:rPr lang="de-DE" b="1" dirty="0" smtClean="0"/>
              <a:t>Netzwerken</a:t>
            </a:r>
          </a:p>
          <a:p>
            <a:pPr marL="914400" lvl="1" indent="-514350">
              <a:buFont typeface="+mj-lt"/>
              <a:buAutoNum type="arabicPeriod"/>
            </a:pPr>
            <a:r>
              <a:rPr lang="de-DE" dirty="0" smtClean="0"/>
              <a:t>Vorteile</a:t>
            </a:r>
            <a:endParaRPr lang="de-DE" dirty="0" smtClean="0"/>
          </a:p>
          <a:p>
            <a:pPr marL="914400" lvl="1" indent="-514350">
              <a:buFont typeface="+mj-lt"/>
              <a:buAutoNum type="arabicPeriod"/>
            </a:pPr>
            <a:r>
              <a:rPr lang="de-DE" dirty="0" smtClean="0"/>
              <a:t>Probleme</a:t>
            </a:r>
          </a:p>
          <a:p>
            <a:pPr marL="1314450" lvl="2" indent="-514350">
              <a:buFont typeface="+mj-lt"/>
              <a:buAutoNum type="arabicPeriod"/>
            </a:pPr>
            <a:r>
              <a:rPr lang="de-DE" dirty="0" smtClean="0"/>
              <a:t>Das Hidden Terminal Problem</a:t>
            </a:r>
          </a:p>
          <a:p>
            <a:pPr marL="1314450" lvl="2" indent="-514350">
              <a:buFont typeface="+mj-lt"/>
              <a:buAutoNum type="arabicPeriod"/>
            </a:pPr>
            <a:r>
              <a:rPr lang="de-DE" dirty="0" smtClean="0"/>
              <a:t>Taubheit ( Deafness)</a:t>
            </a:r>
          </a:p>
          <a:p>
            <a:pPr marL="1314450" lvl="2" indent="-514350">
              <a:buFont typeface="+mj-lt"/>
              <a:buAutoNum type="arabicPeriod"/>
            </a:pPr>
            <a:r>
              <a:rPr lang="de-DE" dirty="0" smtClean="0"/>
              <a:t>Positionsbestimmung von Nachbarn</a:t>
            </a:r>
            <a:endParaRPr lang="de-DE" dirty="0" smtClean="0"/>
          </a:p>
          <a:p>
            <a:pPr marL="914400" lvl="1" indent="-514350">
              <a:buFont typeface="+mj-lt"/>
              <a:buAutoNum type="arabicPeriod"/>
            </a:pPr>
            <a:r>
              <a:rPr lang="de-DE" dirty="0" smtClean="0"/>
              <a:t>Andere </a:t>
            </a:r>
            <a:r>
              <a:rPr lang="de-DE" dirty="0" smtClean="0"/>
              <a:t>direktionale Protokolle</a:t>
            </a:r>
          </a:p>
          <a:p>
            <a:pPr lvl="1"/>
            <a:endParaRPr lang="de-DE" dirty="0" smtClean="0"/>
          </a:p>
          <a:p>
            <a:pPr marL="514350" indent="-514350">
              <a:buFont typeface="+mj-lt"/>
              <a:buAutoNum type="arabicPeriod"/>
            </a:pPr>
            <a:r>
              <a:rPr lang="de-DE" b="1" dirty="0" smtClean="0"/>
              <a:t>Das im Paper vorgestellte </a:t>
            </a:r>
            <a:r>
              <a:rPr lang="de-DE" b="1" dirty="0" smtClean="0"/>
              <a:t>Protokoll</a:t>
            </a:r>
          </a:p>
          <a:p>
            <a:pPr marL="914400" lvl="1" indent="-514350">
              <a:buFont typeface="+mj-lt"/>
              <a:buAutoNum type="arabicPeriod"/>
            </a:pPr>
            <a:r>
              <a:rPr lang="de-DE" dirty="0" smtClean="0"/>
              <a:t>Zyklisches </a:t>
            </a:r>
            <a:r>
              <a:rPr lang="de-DE" dirty="0" smtClean="0"/>
              <a:t>Direktionales RTS / </a:t>
            </a:r>
            <a:r>
              <a:rPr lang="de-DE" dirty="0" smtClean="0"/>
              <a:t>CTS</a:t>
            </a:r>
          </a:p>
          <a:p>
            <a:pPr marL="914400" lvl="1" indent="-514350">
              <a:buFont typeface="+mj-lt"/>
              <a:buAutoNum type="arabicPeriod"/>
            </a:pPr>
            <a:r>
              <a:rPr lang="de-DE" dirty="0" smtClean="0"/>
              <a:t>Die </a:t>
            </a:r>
            <a:r>
              <a:rPr lang="de-DE" dirty="0" smtClean="0"/>
              <a:t>Position der </a:t>
            </a:r>
            <a:r>
              <a:rPr lang="de-DE" dirty="0" smtClean="0"/>
              <a:t>Nachbarn</a:t>
            </a:r>
          </a:p>
          <a:p>
            <a:pPr marL="1314450" lvl="2" indent="-514350">
              <a:buFont typeface="+mj-lt"/>
              <a:buAutoNum type="arabicPeriod"/>
            </a:pPr>
            <a:r>
              <a:rPr lang="de-DE" dirty="0" smtClean="0"/>
              <a:t>Die </a:t>
            </a:r>
            <a:r>
              <a:rPr lang="de-DE" dirty="0" smtClean="0"/>
              <a:t>Location </a:t>
            </a:r>
            <a:r>
              <a:rPr lang="de-DE" dirty="0" smtClean="0"/>
              <a:t>Table</a:t>
            </a:r>
          </a:p>
          <a:p>
            <a:pPr marL="1314450" lvl="2" indent="-514350">
              <a:buFont typeface="+mj-lt"/>
              <a:buAutoNum type="arabicPeriod"/>
            </a:pPr>
            <a:r>
              <a:rPr lang="de-DE" dirty="0" smtClean="0"/>
              <a:t>Direktionales </a:t>
            </a:r>
            <a:r>
              <a:rPr lang="de-DE" dirty="0" smtClean="0"/>
              <a:t>N</a:t>
            </a:r>
            <a:r>
              <a:rPr lang="de-DE" b="1" dirty="0" smtClean="0"/>
              <a:t>AV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DE" dirty="0" smtClean="0"/>
              <a:t>Beispiele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DE" dirty="0" smtClean="0"/>
              <a:t>Simulationsergebnisse</a:t>
            </a:r>
            <a:endParaRPr lang="de-DE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785786" y="-18416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4400" dirty="0" smtClean="0">
                <a:solidFill>
                  <a:srgbClr val="365F91"/>
                </a:solidFill>
                <a:latin typeface="+mj-lt"/>
                <a:ea typeface="+mj-ea"/>
                <a:cs typeface="+mj-cs"/>
              </a:rPr>
              <a:t>Inhalt</a:t>
            </a:r>
            <a:endParaRPr kumimoji="0" lang="de-DE" sz="4400" b="0" i="0" u="none" strike="noStrike" kern="1200" cap="none" spc="0" normalizeH="0" baseline="0" noProof="0" dirty="0">
              <a:ln>
                <a:noFill/>
              </a:ln>
              <a:solidFill>
                <a:srgbClr val="365F9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5" name="Gerade Verbindung 4"/>
          <p:cNvCxnSpPr/>
          <p:nvPr/>
        </p:nvCxnSpPr>
        <p:spPr>
          <a:xfrm>
            <a:off x="928662" y="928670"/>
            <a:ext cx="75009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Dominik Erb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F71B-9049-4D7C-9C16-81A65CD64610}" type="slidenum">
              <a:rPr lang="de-DE" smtClean="0"/>
              <a:pPr/>
              <a:t>2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428596" y="-184165"/>
            <a:ext cx="855818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de-DE" sz="4000" dirty="0" smtClean="0">
                <a:solidFill>
                  <a:srgbClr val="365F91"/>
                </a:solidFill>
              </a:rPr>
              <a:t>3.2 Positionsbestimmung </a:t>
            </a:r>
            <a:r>
              <a:rPr lang="de-DE" sz="4000" dirty="0" smtClean="0">
                <a:solidFill>
                  <a:srgbClr val="365F91"/>
                </a:solidFill>
              </a:rPr>
              <a:t>von Nachbarn</a:t>
            </a:r>
            <a:endParaRPr lang="de-DE" sz="4000" dirty="0">
              <a:solidFill>
                <a:srgbClr val="365F91"/>
              </a:solidFill>
            </a:endParaRPr>
          </a:p>
        </p:txBody>
      </p:sp>
      <p:cxnSp>
        <p:nvCxnSpPr>
          <p:cNvPr id="5" name="Gerade Verbindung 4"/>
          <p:cNvCxnSpPr/>
          <p:nvPr/>
        </p:nvCxnSpPr>
        <p:spPr>
          <a:xfrm>
            <a:off x="928662" y="928670"/>
            <a:ext cx="75009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Dominik Erb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F71B-9049-4D7C-9C16-81A65CD64610}" type="slidenum">
              <a:rPr lang="de-DE" smtClean="0"/>
              <a:pPr/>
              <a:t>20</a:t>
            </a:fld>
            <a:endParaRPr lang="de-DE" dirty="0"/>
          </a:p>
        </p:txBody>
      </p:sp>
      <p:sp>
        <p:nvSpPr>
          <p:cNvPr id="9" name="Inhaltsplatzhalt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Durch zyklisches RTS erhalten alle Nodes:</a:t>
            </a:r>
          </a:p>
          <a:p>
            <a:r>
              <a:rPr lang="de-DE" dirty="0" smtClean="0"/>
              <a:t>Antenne mit welcher Daten vom Sender empfangen wurden -&gt; Position des Senders</a:t>
            </a:r>
          </a:p>
          <a:p>
            <a:r>
              <a:rPr lang="de-DE" dirty="0" smtClean="0"/>
              <a:t>Dauer der Übertragung</a:t>
            </a:r>
          </a:p>
          <a:p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Zusätzlich erhält der Sender durch CTS:</a:t>
            </a:r>
          </a:p>
          <a:p>
            <a:r>
              <a:rPr lang="de-DE" dirty="0" smtClean="0"/>
              <a:t>Antenne mit welcher der Empfänger Daten versendet</a:t>
            </a:r>
          </a:p>
        </p:txBody>
      </p:sp>
    </p:spTree>
    <p:extLst>
      <p:ext uri="{BB962C8B-B14F-4D97-AF65-F5344CB8AC3E}">
        <p14:creationId xmlns:p14="http://schemas.microsoft.com/office/powerpoint/2010/main" xmlns="" val="33815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/>
          <a:lstStyle/>
          <a:p>
            <a:r>
              <a:rPr lang="de-DE" dirty="0" smtClean="0"/>
              <a:t>Tabelle mit Zeile für jeden Nachbarn</a:t>
            </a:r>
          </a:p>
          <a:p>
            <a:r>
              <a:rPr lang="de-DE" dirty="0" smtClean="0"/>
              <a:t>Speichert durch Übertragungen erhaltene Informationen über die Position von Nachbarn</a:t>
            </a:r>
          </a:p>
          <a:p>
            <a:r>
              <a:rPr lang="de-DE" dirty="0" smtClean="0"/>
              <a:t>Aktualisiert sich bei jeder Übertragung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785786" y="-18416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de-DE" sz="4400" dirty="0" smtClean="0">
                <a:solidFill>
                  <a:srgbClr val="365F91"/>
                </a:solidFill>
              </a:rPr>
              <a:t>3.2.1 Die </a:t>
            </a:r>
            <a:r>
              <a:rPr lang="de-DE" sz="4400" dirty="0" smtClean="0">
                <a:solidFill>
                  <a:srgbClr val="365F91"/>
                </a:solidFill>
              </a:rPr>
              <a:t>Location Table</a:t>
            </a:r>
            <a:endParaRPr lang="de-DE" sz="4400" dirty="0">
              <a:solidFill>
                <a:srgbClr val="365F91"/>
              </a:solidFill>
            </a:endParaRPr>
          </a:p>
        </p:txBody>
      </p:sp>
      <p:cxnSp>
        <p:nvCxnSpPr>
          <p:cNvPr id="5" name="Gerade Verbindung 4"/>
          <p:cNvCxnSpPr/>
          <p:nvPr/>
        </p:nvCxnSpPr>
        <p:spPr>
          <a:xfrm>
            <a:off x="928662" y="928670"/>
            <a:ext cx="75009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Dominik Erb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F71B-9049-4D7C-9C16-81A65CD64610}" type="slidenum">
              <a:rPr lang="de-DE" smtClean="0"/>
              <a:pPr/>
              <a:t>21</a:t>
            </a:fld>
            <a:endParaRPr lang="de-DE" dirty="0"/>
          </a:p>
        </p:txBody>
      </p:sp>
      <p:graphicFrame>
        <p:nvGraphicFramePr>
          <p:cNvPr id="7" name="Inhaltsplatzhalt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80702338"/>
              </p:ext>
            </p:extLst>
          </p:nvPr>
        </p:nvGraphicFramePr>
        <p:xfrm>
          <a:off x="1907704" y="4077072"/>
          <a:ext cx="5698976" cy="13208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22512"/>
                <a:gridCol w="1224136"/>
                <a:gridCol w="1440160"/>
                <a:gridCol w="15121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Ich selbst</a:t>
                      </a:r>
                      <a:endParaRPr lang="de-DE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Nachbar</a:t>
                      </a:r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Meine Antenne</a:t>
                      </a:r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Antenne des Nachbarn</a:t>
                      </a:r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0776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785786" y="-18416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de-DE" sz="4400" dirty="0" smtClean="0">
                <a:solidFill>
                  <a:srgbClr val="365F91"/>
                </a:solidFill>
              </a:rPr>
              <a:t>3.2.2 D-NAV</a:t>
            </a:r>
            <a:endParaRPr lang="de-DE" sz="4400" dirty="0">
              <a:solidFill>
                <a:srgbClr val="365F91"/>
              </a:solidFill>
            </a:endParaRPr>
          </a:p>
        </p:txBody>
      </p:sp>
      <p:cxnSp>
        <p:nvCxnSpPr>
          <p:cNvPr id="5" name="Gerade Verbindung 4"/>
          <p:cNvCxnSpPr/>
          <p:nvPr/>
        </p:nvCxnSpPr>
        <p:spPr>
          <a:xfrm>
            <a:off x="928662" y="928670"/>
            <a:ext cx="75009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Dominik Erb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F71B-9049-4D7C-9C16-81A65CD64610}" type="slidenum">
              <a:rPr lang="de-DE" smtClean="0"/>
              <a:pPr/>
              <a:t>22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Verwendet die Location Table zur Positionsbestimmung</a:t>
            </a:r>
          </a:p>
          <a:p>
            <a:r>
              <a:rPr lang="de-DE" dirty="0" smtClean="0"/>
              <a:t>Erweitert alle versendeten Pakete um:</a:t>
            </a:r>
          </a:p>
          <a:p>
            <a:pPr lvl="1"/>
            <a:r>
              <a:rPr lang="de-DE" sz="2000" dirty="0" smtClean="0"/>
              <a:t>Antenne mit welcher der Sender den Empfänger erreicht</a:t>
            </a:r>
          </a:p>
          <a:p>
            <a:pPr lvl="1"/>
            <a:r>
              <a:rPr lang="de-DE" sz="2000" dirty="0" smtClean="0"/>
              <a:t>Antenne mit welcher der Empfänger Daten vom Sender empfängt</a:t>
            </a:r>
          </a:p>
          <a:p>
            <a:pPr lvl="1"/>
            <a:endParaRPr lang="de-DE" dirty="0" smtClean="0"/>
          </a:p>
          <a:p>
            <a:r>
              <a:rPr lang="de-DE" dirty="0" smtClean="0"/>
              <a:t>Überprüft / verschiebt alle Übertragungen, die zu Kollisionen führen würden</a:t>
            </a:r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40776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428596" y="-184165"/>
            <a:ext cx="812959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de-DE" sz="4400" dirty="0" smtClean="0">
                <a:solidFill>
                  <a:srgbClr val="365F91"/>
                </a:solidFill>
              </a:rPr>
              <a:t>3.3.1 Beispiel </a:t>
            </a:r>
            <a:r>
              <a:rPr lang="de-DE" sz="4400" dirty="0" smtClean="0">
                <a:solidFill>
                  <a:srgbClr val="365F91"/>
                </a:solidFill>
              </a:rPr>
              <a:t>für eine Übertragung</a:t>
            </a:r>
            <a:endParaRPr lang="de-DE" sz="4400" dirty="0">
              <a:solidFill>
                <a:srgbClr val="365F91"/>
              </a:solidFill>
            </a:endParaRPr>
          </a:p>
        </p:txBody>
      </p:sp>
      <p:cxnSp>
        <p:nvCxnSpPr>
          <p:cNvPr id="5" name="Gerade Verbindung 4"/>
          <p:cNvCxnSpPr/>
          <p:nvPr/>
        </p:nvCxnSpPr>
        <p:spPr>
          <a:xfrm>
            <a:off x="928662" y="928670"/>
            <a:ext cx="75009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Dominik Erb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F71B-9049-4D7C-9C16-81A65CD64610}" type="slidenum">
              <a:rPr lang="de-DE" smtClean="0"/>
              <a:pPr/>
              <a:t>23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611560" y="1052736"/>
            <a:ext cx="8229600" cy="4525963"/>
          </a:xfrm>
        </p:spPr>
        <p:txBody>
          <a:bodyPr/>
          <a:lstStyle/>
          <a:p>
            <a:r>
              <a:rPr lang="de-DE" dirty="0" smtClean="0"/>
              <a:t>Node A möchte Daten an B senden</a:t>
            </a:r>
          </a:p>
          <a:p>
            <a:endParaRPr lang="de-DE" dirty="0"/>
          </a:p>
        </p:txBody>
      </p:sp>
      <p:pic>
        <p:nvPicPr>
          <p:cNvPr id="1026" name="Bild 2" descr="C:\Users\Domi\Desktop\Seminar\MAC for directional antennas\Hiddenter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72816"/>
            <a:ext cx="6028577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cxnSp>
        <p:nvCxnSpPr>
          <p:cNvPr id="7" name="Gerade Verbindung mit Pfeil 6"/>
          <p:cNvCxnSpPr/>
          <p:nvPr/>
        </p:nvCxnSpPr>
        <p:spPr>
          <a:xfrm flipV="1">
            <a:off x="4499992" y="3284984"/>
            <a:ext cx="864096" cy="72008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/>
          <p:nvPr/>
        </p:nvCxnSpPr>
        <p:spPr>
          <a:xfrm>
            <a:off x="2843808" y="4869160"/>
            <a:ext cx="28803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 flipV="1">
            <a:off x="2411760" y="3068960"/>
            <a:ext cx="3024336" cy="172819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9955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Location Table von C</a:t>
            </a:r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pPr>
              <a:buFont typeface="Wingdings"/>
              <a:buChar char="à"/>
            </a:pPr>
            <a:r>
              <a:rPr lang="de-DE" dirty="0" smtClean="0">
                <a:sym typeface="Wingdings" pitchFamily="2" charset="2"/>
              </a:rPr>
              <a:t>Übermittelte Informationen: </a:t>
            </a:r>
            <a:r>
              <a:rPr lang="de-DE" dirty="0">
                <a:sym typeface="Wingdings" pitchFamily="2" charset="2"/>
              </a:rPr>
              <a:t>A</a:t>
            </a:r>
            <a:r>
              <a:rPr lang="de-DE" dirty="0" smtClean="0">
                <a:sym typeface="Wingdings" pitchFamily="2" charset="2"/>
              </a:rPr>
              <a:t>,B,4,2</a:t>
            </a:r>
          </a:p>
          <a:p>
            <a:pPr>
              <a:buFont typeface="Wingdings"/>
              <a:buChar char="à"/>
            </a:pPr>
            <a:r>
              <a:rPr lang="de-DE" sz="3000" dirty="0" smtClean="0">
                <a:sym typeface="Wingdings" pitchFamily="2" charset="2"/>
              </a:rPr>
              <a:t>C verschiebt alle Übertragungen mit Antenne 4</a:t>
            </a:r>
            <a:endParaRPr lang="de-DE" sz="3000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28596" y="-184165"/>
            <a:ext cx="812959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de-DE" sz="4400" dirty="0" smtClean="0">
                <a:solidFill>
                  <a:srgbClr val="365F91"/>
                </a:solidFill>
              </a:rPr>
              <a:t>3.3.1 Beispiel </a:t>
            </a:r>
            <a:r>
              <a:rPr lang="de-DE" sz="4400" dirty="0" smtClean="0">
                <a:solidFill>
                  <a:srgbClr val="365F91"/>
                </a:solidFill>
              </a:rPr>
              <a:t>für eine Übertragung</a:t>
            </a:r>
            <a:endParaRPr lang="de-DE" sz="4400" dirty="0">
              <a:solidFill>
                <a:srgbClr val="365F91"/>
              </a:solidFill>
            </a:endParaRPr>
          </a:p>
        </p:txBody>
      </p:sp>
      <p:cxnSp>
        <p:nvCxnSpPr>
          <p:cNvPr id="5" name="Gerade Verbindung 4"/>
          <p:cNvCxnSpPr/>
          <p:nvPr/>
        </p:nvCxnSpPr>
        <p:spPr>
          <a:xfrm>
            <a:off x="928662" y="928670"/>
            <a:ext cx="75009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Dominik Erb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F71B-9049-4D7C-9C16-81A65CD64610}" type="slidenum">
              <a:rPr lang="de-DE" smtClean="0"/>
              <a:pPr/>
              <a:t>24</a:t>
            </a:fld>
            <a:endParaRPr lang="de-DE" dirty="0"/>
          </a:p>
        </p:txBody>
      </p:sp>
      <p:graphicFrame>
        <p:nvGraphicFramePr>
          <p:cNvPr id="7" name="Inhaltsplatzhalt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56329114"/>
              </p:ext>
            </p:extLst>
          </p:nvPr>
        </p:nvGraphicFramePr>
        <p:xfrm>
          <a:off x="1187624" y="2276872"/>
          <a:ext cx="5698976" cy="13208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22512"/>
                <a:gridCol w="1224136"/>
                <a:gridCol w="1440160"/>
                <a:gridCol w="15121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Ich selbst</a:t>
                      </a:r>
                      <a:endParaRPr lang="de-DE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Nachbar</a:t>
                      </a:r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Meine Antenne</a:t>
                      </a:r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Antenne des Nachbarn</a:t>
                      </a:r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C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4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C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4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6597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785786" y="-18416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de-DE" sz="4400" dirty="0" smtClean="0">
                <a:solidFill>
                  <a:srgbClr val="365F91"/>
                </a:solidFill>
              </a:rPr>
              <a:t>3.3.2 Beispiel </a:t>
            </a:r>
            <a:r>
              <a:rPr lang="de-DE" sz="4400" dirty="0" smtClean="0">
                <a:solidFill>
                  <a:srgbClr val="365F91"/>
                </a:solidFill>
              </a:rPr>
              <a:t>2</a:t>
            </a:r>
            <a:endParaRPr lang="de-DE" sz="4400" dirty="0">
              <a:solidFill>
                <a:srgbClr val="365F91"/>
              </a:solidFill>
            </a:endParaRPr>
          </a:p>
        </p:txBody>
      </p:sp>
      <p:cxnSp>
        <p:nvCxnSpPr>
          <p:cNvPr id="5" name="Gerade Verbindung 4"/>
          <p:cNvCxnSpPr/>
          <p:nvPr/>
        </p:nvCxnSpPr>
        <p:spPr>
          <a:xfrm>
            <a:off x="928662" y="928670"/>
            <a:ext cx="75009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Dominik Erb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F71B-9049-4D7C-9C16-81A65CD64610}" type="slidenum">
              <a:rPr lang="de-DE" smtClean="0"/>
              <a:pPr/>
              <a:t>25</a:t>
            </a:fld>
            <a:endParaRPr lang="de-DE" dirty="0"/>
          </a:p>
        </p:txBody>
      </p:sp>
      <p:sp>
        <p:nvSpPr>
          <p:cNvPr id="10" name="Inhaltsplatzhalter 7"/>
          <p:cNvSpPr>
            <a:spLocks noGrp="1"/>
          </p:cNvSpPr>
          <p:nvPr>
            <p:ph idx="1"/>
          </p:nvPr>
        </p:nvSpPr>
        <p:spPr>
          <a:xfrm>
            <a:off x="611560" y="1052736"/>
            <a:ext cx="8229600" cy="4525963"/>
          </a:xfrm>
        </p:spPr>
        <p:txBody>
          <a:bodyPr/>
          <a:lstStyle/>
          <a:p>
            <a:r>
              <a:rPr lang="de-DE" dirty="0" smtClean="0"/>
              <a:t>Node D möchte Daten an B senden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 </a:t>
            </a:r>
            <a:r>
              <a:rPr lang="de-DE" dirty="0" smtClean="0">
                <a:sym typeface="Wingdings" pitchFamily="2" charset="2"/>
              </a:rPr>
              <a:t> D,B,4,2</a:t>
            </a:r>
            <a:endParaRPr lang="de-DE" dirty="0" smtClean="0"/>
          </a:p>
          <a:p>
            <a:endParaRPr lang="de-DE" dirty="0"/>
          </a:p>
        </p:txBody>
      </p:sp>
      <p:pic>
        <p:nvPicPr>
          <p:cNvPr id="6147" name="Bild 3" descr="C:\Users\Domi\Desktop\Seminar\MAC for directional antennas\termin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204864"/>
            <a:ext cx="5715000" cy="430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cxnSp>
        <p:nvCxnSpPr>
          <p:cNvPr id="12" name="Gerade Verbindung mit Pfeil 11"/>
          <p:cNvCxnSpPr/>
          <p:nvPr/>
        </p:nvCxnSpPr>
        <p:spPr>
          <a:xfrm flipV="1">
            <a:off x="5868144" y="3933056"/>
            <a:ext cx="180020" cy="64807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/>
          <p:cNvCxnSpPr/>
          <p:nvPr/>
        </p:nvCxnSpPr>
        <p:spPr>
          <a:xfrm flipV="1">
            <a:off x="4499992" y="3573016"/>
            <a:ext cx="720080" cy="14401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/>
          <p:nvPr/>
        </p:nvCxnSpPr>
        <p:spPr>
          <a:xfrm flipH="1" flipV="1">
            <a:off x="3419872" y="5301208"/>
            <a:ext cx="2142238" cy="21602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 flipV="1">
            <a:off x="3419872" y="3861048"/>
            <a:ext cx="1800200" cy="144016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/>
          <p:nvPr/>
        </p:nvCxnSpPr>
        <p:spPr>
          <a:xfrm flipH="1">
            <a:off x="2987824" y="4509120"/>
            <a:ext cx="288032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6597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785786" y="-18416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de-DE" sz="4400" dirty="0" smtClean="0">
                <a:solidFill>
                  <a:srgbClr val="365F91"/>
                </a:solidFill>
              </a:rPr>
              <a:t>3.3.2 Beispiel </a:t>
            </a:r>
            <a:r>
              <a:rPr lang="de-DE" sz="4400" dirty="0" smtClean="0">
                <a:solidFill>
                  <a:srgbClr val="365F91"/>
                </a:solidFill>
              </a:rPr>
              <a:t>2</a:t>
            </a:r>
            <a:endParaRPr lang="de-DE" sz="4400" dirty="0">
              <a:solidFill>
                <a:srgbClr val="365F91"/>
              </a:solidFill>
            </a:endParaRPr>
          </a:p>
        </p:txBody>
      </p:sp>
      <p:cxnSp>
        <p:nvCxnSpPr>
          <p:cNvPr id="5" name="Gerade Verbindung 4"/>
          <p:cNvCxnSpPr/>
          <p:nvPr/>
        </p:nvCxnSpPr>
        <p:spPr>
          <a:xfrm>
            <a:off x="928662" y="928670"/>
            <a:ext cx="75009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Dominik Erb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F71B-9049-4D7C-9C16-81A65CD64610}" type="slidenum">
              <a:rPr lang="de-DE" smtClean="0"/>
              <a:pPr/>
              <a:t>26</a:t>
            </a:fld>
            <a:endParaRPr lang="de-DE" dirty="0"/>
          </a:p>
        </p:txBody>
      </p:sp>
      <p:sp>
        <p:nvSpPr>
          <p:cNvPr id="10" name="Inhaltsplatzhalter 7"/>
          <p:cNvSpPr>
            <a:spLocks noGrp="1"/>
          </p:cNvSpPr>
          <p:nvPr>
            <p:ph idx="1"/>
          </p:nvPr>
        </p:nvSpPr>
        <p:spPr>
          <a:xfrm>
            <a:off x="611560" y="105273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>
                <a:sym typeface="Wingdings" pitchFamily="2" charset="2"/>
              </a:rPr>
              <a:t>     D,B,4,2</a:t>
            </a:r>
            <a:endParaRPr lang="de-DE" dirty="0" smtClean="0"/>
          </a:p>
          <a:p>
            <a:r>
              <a:rPr lang="de-DE" dirty="0" smtClean="0"/>
              <a:t>Location Table von C</a:t>
            </a:r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pPr marL="400050" lvl="1" indent="0">
              <a:buNone/>
            </a:pPr>
            <a:r>
              <a:rPr lang="de-DE" dirty="0" smtClean="0">
                <a:sym typeface="Wingdings" pitchFamily="2" charset="2"/>
              </a:rPr>
              <a:t> C wird alle Übertragungen mit Antenne 4 und 2 verschieben</a:t>
            </a:r>
            <a:endParaRPr lang="de-DE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10386505"/>
              </p:ext>
            </p:extLst>
          </p:nvPr>
        </p:nvGraphicFramePr>
        <p:xfrm>
          <a:off x="1619672" y="2348880"/>
          <a:ext cx="5698976" cy="13208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22512"/>
                <a:gridCol w="1224136"/>
                <a:gridCol w="1440160"/>
                <a:gridCol w="15121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Ich selbst</a:t>
                      </a:r>
                      <a:endParaRPr lang="de-DE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Nachbar</a:t>
                      </a:r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Meine Antenne</a:t>
                      </a:r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Antenne des Nachbarn</a:t>
                      </a:r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C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4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C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D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4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4989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785786" y="-18416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de-DE" sz="4400" dirty="0" smtClean="0">
                <a:solidFill>
                  <a:srgbClr val="365F91"/>
                </a:solidFill>
              </a:rPr>
              <a:t>3.3.2 Beispiel </a:t>
            </a:r>
            <a:r>
              <a:rPr lang="de-DE" sz="4400" dirty="0" smtClean="0">
                <a:solidFill>
                  <a:srgbClr val="365F91"/>
                </a:solidFill>
              </a:rPr>
              <a:t>2</a:t>
            </a:r>
            <a:endParaRPr lang="de-DE" sz="4400" dirty="0">
              <a:solidFill>
                <a:srgbClr val="365F91"/>
              </a:solidFill>
            </a:endParaRPr>
          </a:p>
        </p:txBody>
      </p:sp>
      <p:cxnSp>
        <p:nvCxnSpPr>
          <p:cNvPr id="5" name="Gerade Verbindung 4"/>
          <p:cNvCxnSpPr/>
          <p:nvPr/>
        </p:nvCxnSpPr>
        <p:spPr>
          <a:xfrm>
            <a:off x="928662" y="928670"/>
            <a:ext cx="75009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Dominik Erb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F71B-9049-4D7C-9C16-81A65CD64610}" type="slidenum">
              <a:rPr lang="de-DE" smtClean="0"/>
              <a:pPr/>
              <a:t>27</a:t>
            </a:fld>
            <a:endParaRPr lang="de-DE" dirty="0"/>
          </a:p>
        </p:txBody>
      </p:sp>
      <p:sp>
        <p:nvSpPr>
          <p:cNvPr id="10" name="Inhaltsplatzhalter 7"/>
          <p:cNvSpPr>
            <a:spLocks noGrp="1"/>
          </p:cNvSpPr>
          <p:nvPr>
            <p:ph idx="1"/>
          </p:nvPr>
        </p:nvSpPr>
        <p:spPr>
          <a:xfrm>
            <a:off x="611560" y="105273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>
                <a:sym typeface="Wingdings" pitchFamily="2" charset="2"/>
              </a:rPr>
              <a:t>     D,B,4,2</a:t>
            </a:r>
            <a:endParaRPr lang="de-DE" dirty="0" smtClean="0"/>
          </a:p>
          <a:p>
            <a:r>
              <a:rPr lang="de-DE" dirty="0" smtClean="0"/>
              <a:t>Location Table von A</a:t>
            </a:r>
          </a:p>
          <a:p>
            <a:endParaRPr lang="de-DE" dirty="0"/>
          </a:p>
          <a:p>
            <a:endParaRPr lang="de-DE" dirty="0" smtClean="0"/>
          </a:p>
          <a:p>
            <a:pPr marL="0" indent="0">
              <a:buNone/>
            </a:pPr>
            <a:endParaRPr lang="de-DE" dirty="0" smtClean="0">
              <a:sym typeface="Wingdings" pitchFamily="2" charset="2"/>
            </a:endParaRPr>
          </a:p>
          <a:p>
            <a:pPr marL="400050" lvl="1" indent="0">
              <a:buNone/>
            </a:pPr>
            <a:r>
              <a:rPr lang="de-DE" dirty="0" smtClean="0">
                <a:sym typeface="Wingdings" pitchFamily="2" charset="2"/>
              </a:rPr>
              <a:t> A wird nur Übertragungen mit Antenne 2 verschieben</a:t>
            </a:r>
            <a:endParaRPr lang="de-DE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38751125"/>
              </p:ext>
            </p:extLst>
          </p:nvPr>
        </p:nvGraphicFramePr>
        <p:xfrm>
          <a:off x="1619672" y="2348880"/>
          <a:ext cx="5698976" cy="13208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22512"/>
                <a:gridCol w="1224136"/>
                <a:gridCol w="1440160"/>
                <a:gridCol w="15121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Ich selbst</a:t>
                      </a:r>
                      <a:endParaRPr lang="de-DE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Nachbar</a:t>
                      </a:r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Meine Antenne</a:t>
                      </a:r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Antenne des Nachbarn</a:t>
                      </a:r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3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D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4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8137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3.4 Simulationsergebnisse</a:t>
            </a:r>
            <a:endParaRPr lang="de-DE" dirty="0"/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32607559"/>
              </p:ext>
            </p:extLst>
          </p:nvPr>
        </p:nvGraphicFramePr>
        <p:xfrm>
          <a:off x="1338348" y="4581128"/>
          <a:ext cx="6185980" cy="14833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918206"/>
                <a:gridCol w="905701"/>
                <a:gridCol w="236207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Durchsatz</a:t>
                      </a:r>
                      <a:r>
                        <a:rPr lang="de-DE" baseline="0" dirty="0" smtClean="0"/>
                        <a:t> (%) bei hoher Last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D-MAC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Vorgestelltes Protokoll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/>
                        <a:t>Node A</a:t>
                      </a:r>
                      <a:endParaRPr lang="de-DE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33,34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40,21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/>
                        <a:t>Node C</a:t>
                      </a:r>
                      <a:endParaRPr lang="de-DE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15,57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39,89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/>
                        <a:t>Gesamt</a:t>
                      </a:r>
                      <a:endParaRPr lang="de-DE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/>
                        <a:t>48,91</a:t>
                      </a:r>
                      <a:endParaRPr lang="de-DE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/>
                        <a:t>80,1</a:t>
                      </a:r>
                      <a:endParaRPr lang="de-DE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Dominik Erb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F71B-9049-4D7C-9C16-81A65CD64610}" type="slidenum">
              <a:rPr lang="de-DE" smtClean="0"/>
              <a:pPr/>
              <a:t>28</a:t>
            </a:fld>
            <a:endParaRPr lang="de-DE" dirty="0"/>
          </a:p>
        </p:txBody>
      </p:sp>
      <p:sp>
        <p:nvSpPr>
          <p:cNvPr id="7" name="Inhaltsplatzhalter 7"/>
          <p:cNvSpPr txBox="1">
            <a:spLocks/>
          </p:cNvSpPr>
          <p:nvPr/>
        </p:nvSpPr>
        <p:spPr>
          <a:xfrm>
            <a:off x="467544" y="184771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de-DE" dirty="0"/>
          </a:p>
        </p:txBody>
      </p:sp>
      <p:pic>
        <p:nvPicPr>
          <p:cNvPr id="8" name="Bild 2" descr="C:\Users\Domi\Desktop\Seminar\MAC for directional antennas\Hiddenter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340768"/>
            <a:ext cx="3312367" cy="2492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0033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3.4 Simulationsergebnisse</a:t>
            </a:r>
            <a:endParaRPr lang="de-DE" dirty="0"/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06362808"/>
              </p:ext>
            </p:extLst>
          </p:nvPr>
        </p:nvGraphicFramePr>
        <p:xfrm>
          <a:off x="1338348" y="1484784"/>
          <a:ext cx="6185980" cy="14833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918206"/>
                <a:gridCol w="905701"/>
                <a:gridCol w="236207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Durchsatz</a:t>
                      </a:r>
                      <a:r>
                        <a:rPr lang="de-DE" baseline="0" dirty="0" smtClean="0"/>
                        <a:t> (%) bei hoher Last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D-MAC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Vorgestelltes Protokoll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/>
                        <a:t>Node A</a:t>
                      </a:r>
                      <a:endParaRPr lang="de-DE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33,34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40,21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/>
                        <a:t>Node C</a:t>
                      </a:r>
                      <a:endParaRPr lang="de-DE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15,57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39,89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/>
                        <a:t>Gesamt</a:t>
                      </a:r>
                      <a:endParaRPr lang="de-DE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/>
                        <a:t>48,91</a:t>
                      </a:r>
                      <a:endParaRPr lang="de-DE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/>
                        <a:t>80,1</a:t>
                      </a:r>
                      <a:endParaRPr lang="de-DE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Dominik Erb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F71B-9049-4D7C-9C16-81A65CD64610}" type="slidenum">
              <a:rPr lang="de-DE" smtClean="0"/>
              <a:pPr/>
              <a:t>29</a:t>
            </a:fld>
            <a:endParaRPr lang="de-DE" dirty="0"/>
          </a:p>
        </p:txBody>
      </p:sp>
      <p:sp>
        <p:nvSpPr>
          <p:cNvPr id="7" name="Inhaltsplatzhalter 7"/>
          <p:cNvSpPr txBox="1">
            <a:spLocks/>
          </p:cNvSpPr>
          <p:nvPr/>
        </p:nvSpPr>
        <p:spPr>
          <a:xfrm>
            <a:off x="467544" y="184771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de-DE" dirty="0"/>
          </a:p>
        </p:txBody>
      </p:sp>
      <p:sp>
        <p:nvSpPr>
          <p:cNvPr id="9" name="Inhaltsplatzhalter 7"/>
          <p:cNvSpPr txBox="1">
            <a:spLocks/>
          </p:cNvSpPr>
          <p:nvPr/>
        </p:nvSpPr>
        <p:spPr>
          <a:xfrm>
            <a:off x="611560" y="306896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/>
              <a:t>Vorgestelltes Protokoll besitzt fast doppelt so hohen Durchsatz</a:t>
            </a:r>
          </a:p>
          <a:p>
            <a:r>
              <a:rPr lang="de-DE" dirty="0" smtClean="0"/>
              <a:t>D-MAC bevorzugt Node A gegenüber C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78864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 smtClean="0"/>
              <a:t>Direktionale und omnidirektionale Übertragungen im Vergleich:</a:t>
            </a:r>
          </a:p>
          <a:p>
            <a:r>
              <a:rPr lang="de-DE" sz="2200" dirty="0"/>
              <a:t>W</a:t>
            </a:r>
            <a:r>
              <a:rPr lang="de-DE" sz="2200" dirty="0" smtClean="0"/>
              <a:t>enige MAC Protokolle speziell für direktionale Übertragungen</a:t>
            </a:r>
          </a:p>
          <a:p>
            <a:r>
              <a:rPr lang="de-DE" sz="2000" dirty="0" smtClean="0"/>
              <a:t>Daten werden lediglich in die gewünschte Richtung übermittelt</a:t>
            </a:r>
          </a:p>
          <a:p>
            <a:r>
              <a:rPr lang="de-DE" sz="2000" dirty="0" smtClean="0"/>
              <a:t>Erheblich vergrößerte Reichweite in diese Richtung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785786" y="-18416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4400" dirty="0" smtClean="0">
                <a:solidFill>
                  <a:srgbClr val="365F91"/>
                </a:solidFill>
                <a:latin typeface="+mj-lt"/>
                <a:ea typeface="+mj-ea"/>
                <a:cs typeface="+mj-cs"/>
              </a:rPr>
              <a:t>1.1 Motivation</a:t>
            </a:r>
            <a:endParaRPr kumimoji="0" lang="de-DE" sz="4400" b="0" i="0" u="none" strike="noStrike" kern="1200" cap="none" spc="0" normalizeH="0" baseline="0" noProof="0" dirty="0">
              <a:ln>
                <a:noFill/>
              </a:ln>
              <a:solidFill>
                <a:srgbClr val="365F9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5" name="Gerade Verbindung 4"/>
          <p:cNvCxnSpPr/>
          <p:nvPr/>
        </p:nvCxnSpPr>
        <p:spPr>
          <a:xfrm>
            <a:off x="928662" y="928670"/>
            <a:ext cx="75009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Dominik Erb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F71B-9049-4D7C-9C16-81A65CD64610}" type="slidenum">
              <a:rPr lang="de-DE" smtClean="0"/>
              <a:pPr/>
              <a:t>3</a:t>
            </a:fld>
            <a:endParaRPr lang="de-DE" dirty="0"/>
          </a:p>
        </p:txBody>
      </p:sp>
      <p:pic>
        <p:nvPicPr>
          <p:cNvPr id="2050" name="Bild 2" descr="C:\Users\Domi\Desktop\Seminar\MAC for directional antennas\Omnidir---di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429000"/>
            <a:ext cx="3562350" cy="2771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2032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86058"/>
            <a:ext cx="8229600" cy="1143000"/>
          </a:xfrm>
        </p:spPr>
        <p:txBody>
          <a:bodyPr/>
          <a:lstStyle/>
          <a:p>
            <a:r>
              <a:rPr lang="de-DE" dirty="0" smtClean="0"/>
              <a:t>Danke für ihre Aufmerksamkeit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Dominik Erb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F71B-9049-4D7C-9C16-81A65CD64610}" type="slidenum">
              <a:rPr lang="de-DE" smtClean="0"/>
              <a:pPr/>
              <a:t>30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78864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525963"/>
          </a:xfrm>
        </p:spPr>
        <p:txBody>
          <a:bodyPr/>
          <a:lstStyle/>
          <a:p>
            <a:r>
              <a:rPr lang="de-DE" dirty="0" smtClean="0"/>
              <a:t>Eine Erweiterung der 2. Schicht des Osi Modells (Data Link Layer)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28596" y="-184165"/>
            <a:ext cx="812959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4400" dirty="0" smtClean="0">
                <a:solidFill>
                  <a:srgbClr val="365F91"/>
                </a:solidFill>
                <a:latin typeface="+mj-lt"/>
                <a:ea typeface="+mj-ea"/>
                <a:cs typeface="+mj-cs"/>
              </a:rPr>
              <a:t>1.2 MAC </a:t>
            </a:r>
            <a:r>
              <a:rPr lang="de-DE" sz="4400" dirty="0" smtClean="0">
                <a:solidFill>
                  <a:srgbClr val="365F91"/>
                </a:solidFill>
                <a:latin typeface="+mj-lt"/>
                <a:ea typeface="+mj-ea"/>
                <a:cs typeface="+mj-cs"/>
              </a:rPr>
              <a:t>(Medium Access Control)</a:t>
            </a:r>
            <a:endParaRPr kumimoji="0" lang="de-DE" sz="4400" b="0" i="0" u="none" strike="noStrike" kern="1200" cap="none" spc="0" normalizeH="0" baseline="0" noProof="0" dirty="0">
              <a:ln>
                <a:noFill/>
              </a:ln>
              <a:solidFill>
                <a:srgbClr val="365F9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5" name="Gerade Verbindung 4"/>
          <p:cNvCxnSpPr/>
          <p:nvPr/>
        </p:nvCxnSpPr>
        <p:spPr>
          <a:xfrm>
            <a:off x="928662" y="928670"/>
            <a:ext cx="75009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Dominik Erb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F71B-9049-4D7C-9C16-81A65CD64610}" type="slidenum">
              <a:rPr lang="de-DE" smtClean="0"/>
              <a:pPr/>
              <a:t>4</a:t>
            </a:fld>
            <a:endParaRPr lang="de-DE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46823520"/>
              </p:ext>
            </p:extLst>
          </p:nvPr>
        </p:nvGraphicFramePr>
        <p:xfrm>
          <a:off x="2627784" y="2852936"/>
          <a:ext cx="3600400" cy="35102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1480"/>
                <a:gridCol w="284892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OSI</a:t>
                      </a:r>
                      <a:r>
                        <a:rPr lang="de-DE" baseline="0" dirty="0" smtClean="0"/>
                        <a:t> Model</a:t>
                      </a:r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de-DE" dirty="0" smtClean="0"/>
                        <a:t>Application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de-DE" dirty="0" smtClean="0"/>
                        <a:t>Presentation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de-DE" dirty="0" smtClean="0"/>
                        <a:t>Session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de-DE" dirty="0" smtClean="0"/>
                        <a:t>Transport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de-DE" dirty="0" smtClean="0"/>
                        <a:t>Network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de-DE" dirty="0" smtClean="0"/>
                        <a:t>Data Link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de-DE" dirty="0" smtClean="0"/>
                        <a:t>Logical</a:t>
                      </a:r>
                      <a:r>
                        <a:rPr lang="de-DE" baseline="0" dirty="0" smtClean="0"/>
                        <a:t> Link Control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de-DE" baseline="0" dirty="0" smtClean="0"/>
                        <a:t>MAC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de-DE" dirty="0" smtClean="0"/>
                        <a:t>Physical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2032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525963"/>
          </a:xfrm>
        </p:spPr>
        <p:txBody>
          <a:bodyPr/>
          <a:lstStyle/>
          <a:p>
            <a:r>
              <a:rPr lang="de-DE" dirty="0" smtClean="0"/>
              <a:t>Verwaltet den Zugriff mehrerer Nodes auf ein Übertragungsmedium</a:t>
            </a:r>
            <a:endParaRPr lang="de-DE" dirty="0"/>
          </a:p>
          <a:p>
            <a:pPr marL="0" indent="0">
              <a:buNone/>
            </a:pPr>
            <a:r>
              <a:rPr lang="de-DE" dirty="0" smtClean="0"/>
              <a:t>Zugriff:</a:t>
            </a:r>
          </a:p>
          <a:p>
            <a:pPr lvl="1"/>
            <a:r>
              <a:rPr lang="de-DE" dirty="0" smtClean="0"/>
              <a:t>kontrolliert</a:t>
            </a:r>
          </a:p>
          <a:p>
            <a:pPr lvl="1"/>
            <a:r>
              <a:rPr lang="de-DE" dirty="0" smtClean="0"/>
              <a:t>konkurrierend (CSMA / CA)</a:t>
            </a:r>
          </a:p>
          <a:p>
            <a:pPr lvl="1"/>
            <a:endParaRPr lang="de-DE" dirty="0"/>
          </a:p>
          <a:p>
            <a:r>
              <a:rPr lang="de-DE" dirty="0" smtClean="0"/>
              <a:t>Bietet zusätzliche Erweiterungen wie RTS/CTS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42910" y="-184165"/>
            <a:ext cx="800105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de-DE" sz="4400" dirty="0" smtClean="0">
                <a:solidFill>
                  <a:srgbClr val="365F91"/>
                </a:solidFill>
              </a:rPr>
              <a:t>1.2 MAC </a:t>
            </a:r>
            <a:r>
              <a:rPr lang="de-DE" sz="4400" dirty="0" smtClean="0">
                <a:solidFill>
                  <a:srgbClr val="365F91"/>
                </a:solidFill>
              </a:rPr>
              <a:t>(Medium Access Control)</a:t>
            </a:r>
            <a:endParaRPr lang="de-DE" sz="4400" dirty="0">
              <a:solidFill>
                <a:srgbClr val="365F91"/>
              </a:solidFill>
            </a:endParaRPr>
          </a:p>
        </p:txBody>
      </p:sp>
      <p:cxnSp>
        <p:nvCxnSpPr>
          <p:cNvPr id="5" name="Gerade Verbindung 4"/>
          <p:cNvCxnSpPr/>
          <p:nvPr/>
        </p:nvCxnSpPr>
        <p:spPr>
          <a:xfrm>
            <a:off x="928662" y="928670"/>
            <a:ext cx="75009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>
                <a:solidFill>
                  <a:prstClr val="black">
                    <a:tint val="75000"/>
                  </a:prstClr>
                </a:solidFill>
              </a:rPr>
              <a:t>Dominik Erb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F71B-9049-4D7C-9C16-81A65CD64610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940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4525963"/>
          </a:xfrm>
        </p:spPr>
        <p:txBody>
          <a:bodyPr>
            <a:normAutofit/>
          </a:bodyPr>
          <a:lstStyle/>
          <a:p>
            <a:r>
              <a:rPr lang="de-DE" sz="2900" b="1" dirty="0" smtClean="0"/>
              <a:t>C</a:t>
            </a:r>
            <a:r>
              <a:rPr lang="de-DE" sz="2900" dirty="0" smtClean="0"/>
              <a:t>arrier </a:t>
            </a:r>
            <a:r>
              <a:rPr lang="de-DE" sz="2900" b="1" dirty="0" smtClean="0"/>
              <a:t>S</a:t>
            </a:r>
            <a:r>
              <a:rPr lang="de-DE" sz="2900" dirty="0" smtClean="0"/>
              <a:t>ense </a:t>
            </a:r>
            <a:r>
              <a:rPr lang="de-DE" sz="2900" b="1" dirty="0" smtClean="0"/>
              <a:t>M</a:t>
            </a:r>
            <a:r>
              <a:rPr lang="de-DE" sz="2900" dirty="0" smtClean="0"/>
              <a:t>ultiple </a:t>
            </a:r>
            <a:r>
              <a:rPr lang="de-DE" sz="2900" b="1" dirty="0" smtClean="0"/>
              <a:t>A</a:t>
            </a:r>
            <a:r>
              <a:rPr lang="de-DE" sz="2900" dirty="0" smtClean="0"/>
              <a:t>ccess / </a:t>
            </a:r>
            <a:r>
              <a:rPr lang="de-DE" sz="2900" b="1" dirty="0" smtClean="0"/>
              <a:t>C</a:t>
            </a:r>
            <a:r>
              <a:rPr lang="de-DE" sz="2900" dirty="0" smtClean="0"/>
              <a:t>ollision </a:t>
            </a:r>
            <a:r>
              <a:rPr lang="de-DE" sz="2900" b="1" dirty="0" smtClean="0"/>
              <a:t>A</a:t>
            </a:r>
            <a:r>
              <a:rPr lang="de-DE" sz="2900" dirty="0" smtClean="0"/>
              <a:t>voidance</a:t>
            </a:r>
          </a:p>
          <a:p>
            <a:pPr lvl="1"/>
            <a:r>
              <a:rPr lang="de-DE" sz="2500" dirty="0" smtClean="0"/>
              <a:t>Prinzip zur Kollisionsvermeidung</a:t>
            </a:r>
          </a:p>
          <a:p>
            <a:pPr lvl="1"/>
            <a:r>
              <a:rPr lang="de-DE" sz="2500" dirty="0" smtClean="0"/>
              <a:t>Überwacht den Übertragungskanal vor Übertragung</a:t>
            </a:r>
          </a:p>
          <a:p>
            <a:pPr lvl="1"/>
            <a:endParaRPr lang="de-DE" sz="2500" dirty="0" smtClean="0"/>
          </a:p>
          <a:p>
            <a:pPr marL="457200" lvl="1" indent="0">
              <a:buNone/>
            </a:pPr>
            <a:r>
              <a:rPr lang="de-DE" sz="2500" dirty="0" smtClean="0"/>
              <a:t>Sender </a:t>
            </a:r>
          </a:p>
          <a:p>
            <a:pPr lvl="2"/>
            <a:r>
              <a:rPr lang="de-DE" sz="2100" dirty="0" smtClean="0"/>
              <a:t>Überprüft den Übertragungskanal (für Zeit DFTS)</a:t>
            </a:r>
          </a:p>
          <a:p>
            <a:pPr lvl="2"/>
            <a:r>
              <a:rPr lang="de-DE" sz="2100" dirty="0" smtClean="0"/>
              <a:t>Übermittelt Daten (Data)</a:t>
            </a:r>
          </a:p>
          <a:p>
            <a:pPr marL="457200" lvl="1" indent="0">
              <a:buNone/>
            </a:pPr>
            <a:r>
              <a:rPr lang="de-DE" sz="2500" dirty="0" smtClean="0"/>
              <a:t>Empfänger</a:t>
            </a:r>
          </a:p>
          <a:p>
            <a:pPr lvl="2"/>
            <a:r>
              <a:rPr lang="de-DE" sz="2100" dirty="0" smtClean="0"/>
              <a:t>Empfängt Daten</a:t>
            </a:r>
          </a:p>
          <a:p>
            <a:pPr lvl="2"/>
            <a:r>
              <a:rPr lang="de-DE" sz="2100" dirty="0" smtClean="0"/>
              <a:t>Übermittelt Bestätigungspaket (Ack)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785786" y="-18416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4400" dirty="0" smtClean="0">
                <a:solidFill>
                  <a:srgbClr val="365F91"/>
                </a:solidFill>
                <a:latin typeface="+mj-lt"/>
                <a:ea typeface="+mj-ea"/>
                <a:cs typeface="+mj-cs"/>
              </a:rPr>
              <a:t>1.3 CSMA </a:t>
            </a:r>
            <a:r>
              <a:rPr lang="de-DE" sz="4400" dirty="0" smtClean="0">
                <a:solidFill>
                  <a:srgbClr val="365F91"/>
                </a:solidFill>
                <a:latin typeface="+mj-lt"/>
                <a:ea typeface="+mj-ea"/>
                <a:cs typeface="+mj-cs"/>
              </a:rPr>
              <a:t>/ CA und RTS /CTS</a:t>
            </a:r>
            <a:endParaRPr kumimoji="0" lang="de-DE" sz="4400" b="0" i="0" u="none" strike="noStrike" kern="1200" cap="none" spc="0" normalizeH="0" baseline="0" noProof="0" dirty="0">
              <a:ln>
                <a:noFill/>
              </a:ln>
              <a:solidFill>
                <a:srgbClr val="365F9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5" name="Gerade Verbindung 4"/>
          <p:cNvCxnSpPr/>
          <p:nvPr/>
        </p:nvCxnSpPr>
        <p:spPr>
          <a:xfrm>
            <a:off x="928662" y="928670"/>
            <a:ext cx="75009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Dominik Erb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F71B-9049-4D7C-9C16-81A65CD64610}" type="slidenum">
              <a:rPr lang="de-DE" smtClean="0"/>
              <a:pPr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32032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de-DE" sz="2900" b="1" dirty="0" smtClean="0"/>
              <a:t>R</a:t>
            </a:r>
            <a:r>
              <a:rPr lang="de-DE" sz="2900" dirty="0" smtClean="0"/>
              <a:t>eady </a:t>
            </a:r>
            <a:r>
              <a:rPr lang="de-DE" sz="2900" b="1" dirty="0" smtClean="0"/>
              <a:t>t</a:t>
            </a:r>
            <a:r>
              <a:rPr lang="de-DE" sz="2900" dirty="0" smtClean="0"/>
              <a:t>o </a:t>
            </a:r>
            <a:r>
              <a:rPr lang="de-DE" sz="2900" b="1" dirty="0" smtClean="0"/>
              <a:t>S</a:t>
            </a:r>
            <a:r>
              <a:rPr lang="de-DE" sz="2900" dirty="0" smtClean="0"/>
              <a:t>end / </a:t>
            </a:r>
            <a:r>
              <a:rPr lang="de-DE" sz="2900" b="1" dirty="0" smtClean="0"/>
              <a:t>C</a:t>
            </a:r>
            <a:r>
              <a:rPr lang="de-DE" sz="2900" dirty="0" smtClean="0"/>
              <a:t>lear </a:t>
            </a:r>
            <a:r>
              <a:rPr lang="de-DE" sz="2900" b="1" dirty="0" smtClean="0"/>
              <a:t>t</a:t>
            </a:r>
            <a:r>
              <a:rPr lang="de-DE" sz="2900" dirty="0" smtClean="0"/>
              <a:t>o </a:t>
            </a:r>
            <a:r>
              <a:rPr lang="de-DE" sz="2900" b="1" dirty="0" smtClean="0"/>
              <a:t>S</a:t>
            </a:r>
            <a:r>
              <a:rPr lang="de-DE" sz="2900" dirty="0" smtClean="0"/>
              <a:t>end</a:t>
            </a:r>
          </a:p>
          <a:p>
            <a:pPr lvl="1"/>
            <a:r>
              <a:rPr lang="de-DE" sz="2500" dirty="0" smtClean="0"/>
              <a:t>Optionaler Mechanismus für CSMA / CA</a:t>
            </a:r>
          </a:p>
          <a:p>
            <a:pPr lvl="1"/>
            <a:r>
              <a:rPr lang="de-DE" sz="2500" dirty="0" smtClean="0"/>
              <a:t>Informiert Nachbarn über anstehende Übertragung</a:t>
            </a:r>
          </a:p>
          <a:p>
            <a:pPr lvl="1"/>
            <a:endParaRPr lang="de-DE" sz="2500" dirty="0" smtClean="0"/>
          </a:p>
          <a:p>
            <a:pPr marL="457200" lvl="1" indent="0">
              <a:buNone/>
            </a:pPr>
            <a:r>
              <a:rPr lang="de-DE" sz="2500" dirty="0" smtClean="0"/>
              <a:t>Sender</a:t>
            </a:r>
          </a:p>
          <a:p>
            <a:pPr lvl="2"/>
            <a:r>
              <a:rPr lang="de-DE" sz="2100" dirty="0" smtClean="0"/>
              <a:t>Übermittelt vor jeder Übertragung ein RTS Paket</a:t>
            </a:r>
          </a:p>
          <a:p>
            <a:pPr marL="457200" lvl="1" indent="0">
              <a:buNone/>
            </a:pPr>
            <a:r>
              <a:rPr lang="de-DE" sz="2500" dirty="0" smtClean="0"/>
              <a:t>Empfänger</a:t>
            </a:r>
          </a:p>
          <a:p>
            <a:pPr lvl="2"/>
            <a:r>
              <a:rPr lang="de-DE" sz="2100" dirty="0" smtClean="0"/>
              <a:t>Übermittelt CTS Paket falls Kanal frei</a:t>
            </a:r>
          </a:p>
          <a:p>
            <a:pPr marL="457200" lvl="1" indent="0">
              <a:buNone/>
            </a:pPr>
            <a:endParaRPr lang="de-DE" sz="2100" dirty="0" smtClean="0"/>
          </a:p>
          <a:p>
            <a:pPr marL="514350" indent="-457200"/>
            <a:r>
              <a:rPr lang="de-DE" sz="2900" dirty="0" smtClean="0"/>
              <a:t>Zusammen mit Data / Ack entsteht ein </a:t>
            </a:r>
            <a:r>
              <a:rPr lang="de-DE" sz="2900" b="1" dirty="0" smtClean="0"/>
              <a:t>4 teiliger Handschlag </a:t>
            </a:r>
            <a:r>
              <a:rPr lang="de-DE" sz="2900" dirty="0" smtClean="0"/>
              <a:t>( RTS / CTS / DATA / ACK)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785786" y="-18416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4400" dirty="0" smtClean="0">
                <a:solidFill>
                  <a:srgbClr val="365F91"/>
                </a:solidFill>
                <a:latin typeface="+mj-lt"/>
                <a:ea typeface="+mj-ea"/>
                <a:cs typeface="+mj-cs"/>
              </a:rPr>
              <a:t>1.3 CSMA </a:t>
            </a:r>
            <a:r>
              <a:rPr lang="de-DE" sz="4400" dirty="0" smtClean="0">
                <a:solidFill>
                  <a:srgbClr val="365F91"/>
                </a:solidFill>
                <a:latin typeface="+mj-lt"/>
                <a:ea typeface="+mj-ea"/>
                <a:cs typeface="+mj-cs"/>
              </a:rPr>
              <a:t>/ CA und RTS /CTS</a:t>
            </a:r>
            <a:endParaRPr kumimoji="0" lang="de-DE" sz="4400" b="0" i="0" u="none" strike="noStrike" kern="1200" cap="none" spc="0" normalizeH="0" baseline="0" noProof="0" dirty="0">
              <a:ln>
                <a:noFill/>
              </a:ln>
              <a:solidFill>
                <a:srgbClr val="365F9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5" name="Gerade Verbindung 4"/>
          <p:cNvCxnSpPr/>
          <p:nvPr/>
        </p:nvCxnSpPr>
        <p:spPr>
          <a:xfrm>
            <a:off x="928662" y="928670"/>
            <a:ext cx="75009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Dominik Erb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F71B-9049-4D7C-9C16-81A65CD64610}" type="slidenum">
              <a:rPr lang="de-DE" smtClean="0"/>
              <a:pPr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24560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525963"/>
          </a:xfrm>
        </p:spPr>
        <p:txBody>
          <a:bodyPr/>
          <a:lstStyle/>
          <a:p>
            <a:r>
              <a:rPr lang="de-DE" dirty="0" smtClean="0"/>
              <a:t>Vektor der die Dauer von anstehenden Übertragungen speichert</a:t>
            </a:r>
          </a:p>
          <a:p>
            <a:endParaRPr lang="de-DE" dirty="0" smtClean="0"/>
          </a:p>
          <a:p>
            <a:r>
              <a:rPr lang="de-DE" dirty="0" smtClean="0"/>
              <a:t>Datenübertragung nur bei NAV-Wert von 0</a:t>
            </a:r>
          </a:p>
          <a:p>
            <a:pPr lvl="1"/>
            <a:r>
              <a:rPr lang="de-DE" dirty="0" smtClean="0"/>
              <a:t>Aktualisiert Dauer bei jedem empfangenen Paket</a:t>
            </a:r>
          </a:p>
          <a:p>
            <a:pPr lvl="1"/>
            <a:r>
              <a:rPr lang="de-DE" dirty="0" smtClean="0"/>
              <a:t>Startet Countdown bis NAV-Wert 0 erreicht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0" y="-184165"/>
            <a:ext cx="8786842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4400" dirty="0" smtClean="0">
                <a:solidFill>
                  <a:srgbClr val="365F91"/>
                </a:solidFill>
                <a:latin typeface="+mj-lt"/>
                <a:ea typeface="+mj-ea"/>
                <a:cs typeface="+mj-cs"/>
              </a:rPr>
              <a:t>1.4 NAV </a:t>
            </a:r>
            <a:r>
              <a:rPr lang="de-DE" sz="4400" dirty="0" smtClean="0">
                <a:solidFill>
                  <a:srgbClr val="365F91"/>
                </a:solidFill>
                <a:latin typeface="+mj-lt"/>
                <a:ea typeface="+mj-ea"/>
                <a:cs typeface="+mj-cs"/>
              </a:rPr>
              <a:t>( Network Allocation Vektor)</a:t>
            </a:r>
            <a:endParaRPr kumimoji="0" lang="de-DE" sz="4400" b="0" i="0" u="none" strike="noStrike" kern="1200" cap="none" spc="0" normalizeH="0" baseline="0" noProof="0" dirty="0">
              <a:ln>
                <a:noFill/>
              </a:ln>
              <a:solidFill>
                <a:srgbClr val="365F9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5" name="Gerade Verbindung 4"/>
          <p:cNvCxnSpPr/>
          <p:nvPr/>
        </p:nvCxnSpPr>
        <p:spPr>
          <a:xfrm>
            <a:off x="928662" y="928670"/>
            <a:ext cx="75009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Dominik Erb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F71B-9049-4D7C-9C16-81A65CD64610}" type="slidenum">
              <a:rPr lang="de-DE" smtClean="0"/>
              <a:pPr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32032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525963"/>
          </a:xfrm>
        </p:spPr>
        <p:txBody>
          <a:bodyPr/>
          <a:lstStyle/>
          <a:p>
            <a:pPr marL="514350" indent="-457200"/>
            <a:r>
              <a:rPr lang="de-DE" dirty="0" smtClean="0"/>
              <a:t>Benötigen direktionale Antennen</a:t>
            </a:r>
            <a:r>
              <a:rPr lang="de-DE" dirty="0"/>
              <a:t> </a:t>
            </a:r>
            <a:r>
              <a:rPr lang="de-DE" dirty="0" smtClean="0"/>
              <a:t>bestehend aus einem Array von Antennen</a:t>
            </a:r>
          </a:p>
          <a:p>
            <a:pPr marL="914400" lvl="1" indent="-457200"/>
            <a:r>
              <a:rPr lang="de-DE" dirty="0" smtClean="0"/>
              <a:t>Typischerweise 1,2,4,8,16 Elemente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785786" y="-18416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4400" dirty="0" smtClean="0">
                <a:solidFill>
                  <a:srgbClr val="365F91"/>
                </a:solidFill>
                <a:latin typeface="+mj-lt"/>
                <a:ea typeface="+mj-ea"/>
                <a:cs typeface="+mj-cs"/>
              </a:rPr>
              <a:t>2   Direktionale </a:t>
            </a:r>
            <a:r>
              <a:rPr lang="de-DE" sz="4400" dirty="0" smtClean="0">
                <a:solidFill>
                  <a:srgbClr val="365F91"/>
                </a:solidFill>
                <a:latin typeface="+mj-lt"/>
                <a:ea typeface="+mj-ea"/>
                <a:cs typeface="+mj-cs"/>
              </a:rPr>
              <a:t>Übertragungen</a:t>
            </a:r>
            <a:endParaRPr kumimoji="0" lang="de-DE" sz="4400" b="0" i="0" u="none" strike="noStrike" kern="1200" cap="none" spc="0" normalizeH="0" baseline="0" noProof="0" dirty="0">
              <a:ln>
                <a:noFill/>
              </a:ln>
              <a:solidFill>
                <a:srgbClr val="365F9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5" name="Gerade Verbindung 4"/>
          <p:cNvCxnSpPr/>
          <p:nvPr/>
        </p:nvCxnSpPr>
        <p:spPr>
          <a:xfrm>
            <a:off x="928662" y="928670"/>
            <a:ext cx="75009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Dominik Erb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F71B-9049-4D7C-9C16-81A65CD64610}" type="slidenum">
              <a:rPr lang="de-DE" smtClean="0"/>
              <a:pPr/>
              <a:t>9</a:t>
            </a:fld>
            <a:endParaRPr lang="de-DE" dirty="0"/>
          </a:p>
        </p:txBody>
      </p:sp>
      <p:pic>
        <p:nvPicPr>
          <p:cNvPr id="1027" name="Bild 3" descr="C:\Users\Domi\Desktop\Seminar\MAC for directional antennas\dir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501008"/>
            <a:ext cx="3276607" cy="2654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6530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1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Design1</Template>
  <TotalTime>0</TotalTime>
  <Words>973</Words>
  <Application>Microsoft Office PowerPoint</Application>
  <PresentationFormat>Bildschirmpräsentation (4:3)</PresentationFormat>
  <Paragraphs>307</Paragraphs>
  <Slides>30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30</vt:i4>
      </vt:variant>
    </vt:vector>
  </HeadingPairs>
  <TitlesOfParts>
    <vt:vector size="31" baseType="lpstr">
      <vt:lpstr>Design1</vt:lpstr>
      <vt:lpstr>A MAC protocol for full exploitation of Directional Antennas in Ad-hoc Wireless Networks 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Folie 13</vt:lpstr>
      <vt:lpstr>Folie 14</vt:lpstr>
      <vt:lpstr>Folie 15</vt:lpstr>
      <vt:lpstr>Folie 16</vt:lpstr>
      <vt:lpstr>Folie 17</vt:lpstr>
      <vt:lpstr>Folie 18</vt:lpstr>
      <vt:lpstr>Folie 19</vt:lpstr>
      <vt:lpstr>Folie 20</vt:lpstr>
      <vt:lpstr>Folie 21</vt:lpstr>
      <vt:lpstr>Folie 22</vt:lpstr>
      <vt:lpstr>Folie 23</vt:lpstr>
      <vt:lpstr>Folie 24</vt:lpstr>
      <vt:lpstr>Folie 25</vt:lpstr>
      <vt:lpstr>Folie 26</vt:lpstr>
      <vt:lpstr>Folie 27</vt:lpstr>
      <vt:lpstr>3.4 Simulationsergebnisse</vt:lpstr>
      <vt:lpstr>3.4 Simulationsergebnisse</vt:lpstr>
      <vt:lpstr>Danke für ihre Aufmerksamkeit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MAC protocol for full exploitation of Directional Antennas in Ad-hoc Wireless Networks</dc:title>
  <dc:creator>Domi</dc:creator>
  <cp:lastModifiedBy>Ihr Benutzername</cp:lastModifiedBy>
  <cp:revision>44</cp:revision>
  <dcterms:created xsi:type="dcterms:W3CDTF">2009-11-23T09:45:43Z</dcterms:created>
  <dcterms:modified xsi:type="dcterms:W3CDTF">2010-02-15T10:57:31Z</dcterms:modified>
</cp:coreProperties>
</file>